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72" r:id="rId5"/>
    <p:sldId id="268" r:id="rId6"/>
    <p:sldId id="259" r:id="rId7"/>
    <p:sldId id="267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69" r:id="rId16"/>
    <p:sldId id="273" r:id="rId17"/>
    <p:sldId id="26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218B"/>
    <a:srgbClr val="006666"/>
    <a:srgbClr val="FFFFFF"/>
    <a:srgbClr val="009999"/>
    <a:srgbClr val="C1DEE1"/>
    <a:srgbClr val="F1CAA9"/>
    <a:srgbClr val="D2F1C7"/>
    <a:srgbClr val="A2E18B"/>
    <a:srgbClr val="C4D2D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30D6D-F868-41BB-AA8A-00182F59A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ACE244-B09F-41A9-9163-807200B46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1839C-5854-4EB3-9B7B-64A53787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17EDD-7021-41DF-AC05-54CC597F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6E28E2-0F0B-40BF-AD6A-2202035B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37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15022-2C9A-489D-BD65-976272AC4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0749F-079A-4488-88EE-52E6BEB21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9107CA-3807-4924-8035-BF584BB99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C84A05-1B67-44F2-B942-09D40D04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712EE8-4D63-4EA0-8CC9-0363E87C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57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18880F-77CB-47A3-9A30-CA264292E7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A54297-83D7-44C5-8F46-D4D5B78CB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67AC02-8BCC-4C69-940E-3C3D19B4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9E0E91-66B3-451A-8B38-C43198771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AF2CE7-B8A8-4A41-A858-BF884393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07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93418-15DF-4A5F-9171-D4F4B7E8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EA086-719B-48C0-8D90-4E6D34C4C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7342CB-A94B-4528-BE35-76FA2E025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679230-9B5C-4658-B2BF-F9264772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E60054-766D-4F6C-86C5-40924B4C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8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5FA4F-89E5-4011-A6E0-56BD9A2A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98DE8-F9DE-4026-AB41-6ADC0EF2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B2FFA-D5F3-4534-AE5F-88ECED6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D8DD65-9BFD-4B07-B0CB-28A39E9B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F6CDB3-7BC1-463D-B47C-7F457C5A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3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CD2B1-CAFB-4450-94C6-BC1AB49B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5D9F20-9AEA-4912-9F7E-D15FD87B3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9F7114-C379-4DD9-A5BB-87535216D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690021-DDCF-4B85-A155-DF30A0ACF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78CC0B-6603-491C-BEB3-DE4CD770D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4E7717-E3E2-4857-988B-FF34CF0C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69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C08A7-C255-4FB4-B6AF-7028996B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30FB5E-EE2E-4BC4-B058-8E1E78116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D151FC-CAD0-40F4-8262-2D02355D5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EA9E93-7595-4D74-A55B-2D6288BB5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243179-6F02-43B8-AC2D-D1A3E6B81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5BCE43-31DA-4FCD-9FAE-7B0B472F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2938C5-47AA-4939-AECC-B3F59EC2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14D56D-C083-4EDC-A460-615FAF47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06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7E0CB-6530-4858-BF32-59F8B6871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0485E8-26E5-4CFE-A7CF-A95709AE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4F01B4-12DE-4EBD-94AD-205D3C94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275900-F1F9-4E4B-BDB6-696B332A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6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E96FAB-0831-4830-9BFC-CEFF7F64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B2CBC-E319-44CA-B90C-78D1DF05C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111768-5349-4558-A424-7AD1F2B9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04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188C0-1387-4CB9-8A0E-F6B15AA2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C79B06-9D35-4717-AC5F-7906C56E1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3B65A-EA1F-486D-8334-4A25194AC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37D551-294D-4DEE-A17D-1CE38A56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A92200-59EE-49DB-8102-8A5FE0CAF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2EC36E-5693-4508-A1BD-BEA95B72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75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90C31-17F8-4F59-82B3-C412CF09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09B751-C3C9-4EE4-99EB-141076A2A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802CBA-5CF5-4EBF-B665-E9936F85D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BB30A4-ABA8-45BA-B606-A3757D27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A0537-9954-40FD-89FE-5FB19351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DA358-E426-4C4A-9C6F-204AB84B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44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F8FCC0"/>
            </a:gs>
            <a:gs pos="24000">
              <a:srgbClr val="F1CAA9"/>
            </a:gs>
            <a:gs pos="11470">
              <a:srgbClr val="C1DEE1"/>
            </a:gs>
            <a:gs pos="0">
              <a:srgbClr val="D2F1C7"/>
            </a:gs>
            <a:gs pos="77000">
              <a:srgbClr val="F1CAA9"/>
            </a:gs>
            <a:gs pos="90000">
              <a:srgbClr val="C1DEE1"/>
            </a:gs>
            <a:gs pos="60000">
              <a:srgbClr val="D2F1C7">
                <a:lumMod val="76000"/>
                <a:lumOff val="24000"/>
              </a:srgbClr>
            </a:gs>
            <a:gs pos="100000">
              <a:srgbClr val="D2F1C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4DDC5-6276-456C-80C3-4A6B59B2B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23BD3A-270E-41B6-8A2B-10C2DDA1F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7E48ED-08E7-47CF-A6C3-F52A76729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CAD5-6661-4806-BCBA-C513A25EA2D1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0D2AD6-A1D1-4CE7-97E1-580D451EB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2D854E-4780-4D49-9623-DFC3FEF28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2D772-2B58-4EC5-AA43-E4198EF84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65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C7B97-2C4C-4E8B-B1EA-74A9556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082591" cy="6857999"/>
          </a:xfrm>
        </p:spPr>
        <p:txBody>
          <a:bodyPr>
            <a:normAutofit fontScale="90000"/>
          </a:bodyPr>
          <a:lstStyle/>
          <a:p>
            <a:br>
              <a:rPr lang="ru-RU" sz="54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ru-RU" sz="5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«Роль родителей в развитии речи детей»</a:t>
            </a:r>
            <a:br>
              <a:rPr lang="ru-RU" sz="54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br>
              <a:rPr lang="ru-RU" sz="54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  <a:t>Составитель:</a:t>
            </a:r>
            <a:b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</a:br>
            <a: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  <a:t> учитель-логопед Рочева О.В. </a:t>
            </a:r>
            <a:b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</a:br>
            <a:b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</a:br>
            <a: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  <a:t>МДОУ «Детский сад № 91 </a:t>
            </a:r>
            <a:b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</a:br>
            <a: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  <a:t>компенсирующего вида» </a:t>
            </a:r>
            <a:r>
              <a:rPr lang="ru-RU" sz="2700" dirty="0" err="1">
                <a:solidFill>
                  <a:srgbClr val="30218B"/>
                </a:solidFill>
                <a:latin typeface="Franklin Gothic Demi" panose="020B0703020102020204" pitchFamily="34" charset="0"/>
              </a:rPr>
              <a:t>пгт</a:t>
            </a:r>
            <a: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  <a:t>. </a:t>
            </a:r>
            <a:r>
              <a:rPr lang="ru-RU" sz="2700" dirty="0" err="1">
                <a:solidFill>
                  <a:srgbClr val="30218B"/>
                </a:solidFill>
                <a:latin typeface="Franklin Gothic Demi" panose="020B0703020102020204" pitchFamily="34" charset="0"/>
              </a:rPr>
              <a:t>Шудаяг</a:t>
            </a:r>
            <a:b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</a:br>
            <a:b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</a:br>
            <a: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  <a:t>2017 г.</a:t>
            </a:r>
            <a:br>
              <a:rPr lang="ru-RU" sz="2700" dirty="0">
                <a:solidFill>
                  <a:srgbClr val="30218B"/>
                </a:solidFill>
                <a:latin typeface="Franklin Gothic Demi" panose="020B0703020102020204" pitchFamily="34" charset="0"/>
              </a:rPr>
            </a:br>
            <a:endParaRPr lang="ru-RU" sz="5400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BF92E5-4E81-498D-94B1-5D2E6579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colorTemperature colorTemp="8585"/>
                    </a14:imgEffect>
                    <a14:imgEffect>
                      <a14:saturation sat="174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0"/>
            <a:ext cx="6082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47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D1F1A-64A5-41CF-83D9-C8B7E799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8297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Развитие  у  ребенка внимания  и  памяти. </a:t>
            </a:r>
            <a:b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CC923-56A9-4780-B94A-97C5FF839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868" y="1032933"/>
            <a:ext cx="7145866" cy="5825067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Внимание и память 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– процессы, теснейшим образом связанные с речью. Если у ребенка нарушено внимание, то восприятие речи не может происходить в полном объеме.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На прогулке можно поиграть с ребенком в игру "Летает – не летает". Взрослый произносит слова, обозначающие предметы или объекты (ворона, ворота, дверь, лебедь, самолет, вертолет, автомат и т.п.). Если они могут летать, ребенок машет руками. Если нет – приседают. По такому же принципу проводятся игры на выделение любого обобщающего понятия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(овощи, фрукты, одежда, деревья, транспорт, продукты, мебель и т.п.). Задуманное обобщение можно выделять среди других слов хлопками, прыжками, приседаниями и другими действиями.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86F63F-A4FF-49EC-9E13-D73DEF09E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846667"/>
            <a:ext cx="425026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8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C5433B-A874-484C-BCB0-98BECB92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287867"/>
            <a:ext cx="7264400" cy="643466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Еще одно упражнение, которое можно проделать на прогулке. Взрослый просит ребенка посмотреть вокруг и назвать все зеленое (деревянное,  покрашенное, металлическое, живое, высокое, толстое, длинное, кирпичное и т.п.). Такое упражнение увеличивает объем внимания и его устойчивость.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Во время самостоятельной игры ребенка взрослый может подойти, переключить внимание ребенка на какой-то объект (часы, светофор, рыбок, попугая) и внезапно спрятать две – три игрушки среднего размера. А в конце игры предложить ребенку догадаться, чего не хватает на ковре.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Помимо перечисленных игр, полезно проводить и традиционные игры: "Чего не стало?", "Что изменилось?", "Разложи предметы так, как я скажу»</a:t>
            </a:r>
          </a:p>
        </p:txBody>
      </p:sp>
      <p:pic>
        <p:nvPicPr>
          <p:cNvPr id="5122" name="Picture 2" descr="http://legkogovorim.ru/wp-content/uploads/2017/06/7526611674c94d4c2d4d8a5d9d7f8492_parents-parents-and-children-parent-playing-game-with-child-clipart_430-273.jpeg">
            <a:extLst>
              <a:ext uri="{FF2B5EF4-FFF2-40B4-BE49-F238E27FC236}">
                <a16:creationId xmlns:a16="http://schemas.microsoft.com/office/drawing/2014/main" id="{1B3D1B88-0EC4-4DE9-B171-D39DFD7D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441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98E92-0FA0-42FF-9F8A-DEB69F45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6999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Совершенствование словесно – логического мышления ребенка 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EB67EB-4E70-4009-B9B3-71E3F33A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467" y="1270000"/>
            <a:ext cx="7789333" cy="55880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   	Важно приучить ребенка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задумываться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 над тем, что он видит вокруг, что узнает из рассказов взрослых, кино, радио- и телепередач. Родителям не следует торопиться все тут же объяснять ребенку. Сначала ребенку нужно задать наводящий вопрос,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дать толчок его мысли.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 И если ребенок затрудняется ответить, только тогда следует приступать к объяснениям. </a:t>
            </a:r>
          </a:p>
          <a:p>
            <a:pPr algn="just"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   	Важной операцией является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сравнение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. Наиболее полезно искать различие в сходном и общее в различном. Например, можно спросить: "Чем различаются кукла и девочка (птица и самолет, чайник и кофейник, диван и кровать, шкаф и полка, грузовик и легковая машина, лиса и волк и т.п.)?"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D7303A-629B-4700-96FA-4CF056798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660400"/>
            <a:ext cx="38608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7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1C4BF-04DC-48E1-8000-5CC75900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119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Развитие у ребенка ручной и пальчиковой моторики 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5D55DC-60B3-4D86-9FD5-651CFCE68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5733" y="711200"/>
            <a:ext cx="5791200" cy="61468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Ежедневная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 пальчиковая гимнастика и пальчиковые игры (со стихами, скороговорками, звуками).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Работа с предметами и материалом (ножницы, пластилин, конструктор, прищепки, бусины, крупы и др.)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Теневой, пальчиковый театр.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Упражнения в обводе контуров предметов. Рисование по трафаретам, по клеткам (зрительные и слуховые диктанты, закрашивание контурных предметов ровными линиями и точками.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Штриховка вертикальная, горизонтальная, наклонная, рисование «петелькой» и «штрихом» (упражнения выполняются только простым карандашом).</a:t>
            </a:r>
          </a:p>
          <a:p>
            <a:endParaRPr lang="ru-RU" dirty="0"/>
          </a:p>
        </p:txBody>
      </p:sp>
      <p:pic>
        <p:nvPicPr>
          <p:cNvPr id="7170" name="Picture 2" descr="https://arhivurokov.ru/multiurok/html/2017/07/21/s_597215185102a/663134_19.jpeg">
            <a:extLst>
              <a:ext uri="{FF2B5EF4-FFF2-40B4-BE49-F238E27FC236}">
                <a16:creationId xmlns:a16="http://schemas.microsoft.com/office/drawing/2014/main" id="{D69F808E-A9FB-4378-9DA2-D85445A0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2" y="1210963"/>
            <a:ext cx="2534022" cy="46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CB1D3-E0C4-4099-BE00-DAFE39A5C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752" y="1210963"/>
            <a:ext cx="2657162" cy="46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4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1C4BF-04DC-48E1-8000-5CC75900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119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Развитие у ребенка ручной и пальчиковой моторики 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5D55DC-60B3-4D86-9FD5-651CFCE68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1" y="711200"/>
            <a:ext cx="6485466" cy="6146800"/>
          </a:xfrm>
        </p:spPr>
        <p:txBody>
          <a:bodyPr>
            <a:normAutofit fontScale="92500" lnSpcReduction="20000"/>
          </a:bodyPr>
          <a:lstStyle/>
          <a:p>
            <a:pPr algn="just"/>
            <a:endParaRPr lang="ru-RU" dirty="0">
              <a:solidFill>
                <a:srgbClr val="006666"/>
              </a:solidFill>
              <a:latin typeface="Franklin Gothic Demi" panose="020B0703020102020204" pitchFamily="34" charset="0"/>
            </a:endParaRP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Рисование несложных геометрических фигур, букв в воздухе и на столе ведущей рукой, затем другой рукой и обеими руками вместе; поочередное рисование каждым пальцем одной, затем другой руки.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Конструирование и работа с мозаикой, </a:t>
            </a:r>
            <a:r>
              <a:rPr lang="ru-RU" dirty="0" err="1">
                <a:solidFill>
                  <a:srgbClr val="006666"/>
                </a:solidFill>
                <a:latin typeface="Franklin Gothic Demi" panose="020B0703020102020204" pitchFamily="34" charset="0"/>
              </a:rPr>
              <a:t>пазлами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, шнуровка.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Выкладывание фигур, букв из счетных палочек, спичек, фасоли, пуговиц.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Массаж и самомассаж кистей и пальцев рук (с предметами- колючие мячики, су-</a:t>
            </a:r>
            <a:r>
              <a:rPr lang="ru-RU" dirty="0" err="1">
                <a:solidFill>
                  <a:srgbClr val="006666"/>
                </a:solidFill>
                <a:latin typeface="Franklin Gothic Demi" panose="020B0703020102020204" pitchFamily="34" charset="0"/>
              </a:rPr>
              <a:t>джок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 терапия и без предметов). Ежедневный тщательный массаж кистей рук: мягкие массирующие движения и разминания каждого пальчика, ладошки, наружной стороны кисти, а также предплечья.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BE0DDA-4785-449A-B74F-8059F80C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914400"/>
            <a:ext cx="4876799" cy="57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3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48379-9B86-4127-BBBA-1552109EC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5" y="626533"/>
            <a:ext cx="10600266" cy="2201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Развитие речевого дыхания</a:t>
            </a:r>
            <a:br>
              <a:rPr lang="ru-RU" sz="36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br>
              <a:rPr lang="ru-RU" sz="27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endParaRPr lang="ru-RU" sz="2700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B49906-CD7C-4838-837B-3E3A2EF3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846667"/>
            <a:ext cx="6425514" cy="5774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Дыхательные упражнения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улучшают полноту речевого дыхания, ритмику всего организма, развивают самоконтроль и произвольность. 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Дуть на легкие шарики, бумажные полоски; играть на детских музыкальных духовых инструментах;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Дуть на привязанные к ниточке ватные шарики, разноцветные картонные и бумажные фигурки;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Надувать воздушные шарики, пускать мыльные пузыри;</a:t>
            </a:r>
          </a:p>
          <a:p>
            <a:pPr algn="just"/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2D4621-5054-4E1F-8F4E-74B9693BB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8" y="846667"/>
            <a:ext cx="4829659" cy="562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A1F207-31D3-484C-A764-81B7091D3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0"/>
            <a:ext cx="5239265" cy="6857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Отрицательные эмоции 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со стороны родителей такие как нетерпение, неудовольствие недопустимы. У ребенка не может получаться сразу все. Нельзя фиксировать внимание на неудачах.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Необходимо подбодрить 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ребенка и обратить его внимание на то , что у ребенка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уже хорошо получается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, напомнив, что этого он раньше тоже не мог.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046149-A210-42CF-979B-8C222020B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249" y="0"/>
            <a:ext cx="643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17CD1C3-8BED-4050-9F47-C5C77C4B5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933" y="0"/>
            <a:ext cx="6722532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Уважаемые родители , вам  необходимо помнить о том , что </a:t>
            </a:r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исправление речи ваших детей требует систематической, порой продолжающейся в течение длительного периода времени работы </a:t>
            </a:r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и что</a:t>
            </a:r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успех </a:t>
            </a:r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этой</a:t>
            </a:r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коррекционно-развивающей работы  </a:t>
            </a:r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во многом </a:t>
            </a:r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зависит от вашего активного участия !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Если вы хотите, чтобы ваш ребенок, став взрослым, добился в жизни успеха, сделал блестящую карьеру, состоялся как личность и чувствовал себя свободно всегда и во всем – тогда </a:t>
            </a:r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учите его говорить. </a:t>
            </a:r>
          </a:p>
          <a:p>
            <a:pPr marL="0" indent="0" algn="ctr">
              <a:buNone/>
            </a:pPr>
            <a:endParaRPr lang="ru-RU" sz="3200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EAA0E9-D039-4AA9-8D7B-5B19BFAC2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186267"/>
            <a:ext cx="4622799" cy="650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9C2369-47EC-483F-B76D-36988E663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380999"/>
            <a:ext cx="7772400" cy="64770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	На начало учебного года у большинства детей отмечаются </a:t>
            </a:r>
            <a:r>
              <a:rPr lang="ru-RU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аграмматизмы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 в речи. Дети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неправильно употребляют 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предлоги,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допускают ошибки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 в согласовании прилагательных и числительных с существительными. Наблюдается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неточное употребление 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лексических значений слов. Лексический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запас слов ниже 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возрастной нормы. У большинства прослеживается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нарушение </a:t>
            </a:r>
            <a:r>
              <a:rPr lang="ru-RU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звуко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– слоговой структуры слова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 и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недостаточность фонематического слуха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. Дети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не справляются с выделением заданного звука 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в ряду других звуков,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не определяют 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место звука в слове. У всех детей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плохо развита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 связная речь. При составлении рассказа по одной или целой серии картин дети </a:t>
            </a:r>
            <a:r>
              <a:rPr lang="ru-RU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ограничиваются перечислением действий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, сопровождаемым большим количеством </a:t>
            </a:r>
            <a:r>
              <a:rPr lang="ru-RU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аграмматизмов</a:t>
            </a:r>
            <a:r>
              <a:rPr lang="ru-RU" sz="2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4E187F-B3CD-4C40-9733-39843CA9C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24467"/>
            <a:ext cx="4267200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9F721-614A-4B09-913D-B195F5AA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Основными задачами коррекционно-развивающей работы являются следующие 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E8554B-C07B-4261-8B48-DE508A6E2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67" y="1690687"/>
            <a:ext cx="11396133" cy="4828645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  <a:buNone/>
            </a:pPr>
            <a:endParaRPr lang="ru-RU" dirty="0">
              <a:latin typeface="Franklin Gothic Demi" panose="020B07030201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Формирование правильного произношения: воспитание артикуляционных навыков, фонетической стороны речи, слоговой структуры и фонематического восприятия. </a:t>
            </a:r>
          </a:p>
          <a:p>
            <a:pPr>
              <a:spcBef>
                <a:spcPts val="0"/>
              </a:spcBef>
            </a:pPr>
            <a:endParaRPr lang="ru-RU" dirty="0">
              <a:solidFill>
                <a:srgbClr val="006666"/>
              </a:solidFill>
              <a:latin typeface="Franklin Gothic Demi" panose="020B07030201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Практическое усвоение лексических и грамматических средств языка.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>
              <a:solidFill>
                <a:srgbClr val="006666"/>
              </a:solidFill>
              <a:latin typeface="Franklin Gothic Demi" panose="020B07030201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Развитие связной речи. </a:t>
            </a:r>
          </a:p>
          <a:p>
            <a:pPr algn="ctr">
              <a:spcBef>
                <a:spcPts val="0"/>
              </a:spcBef>
            </a:pPr>
            <a:endParaRPr lang="ru-RU" dirty="0">
              <a:solidFill>
                <a:srgbClr val="006666"/>
              </a:solidFill>
              <a:latin typeface="Franklin Gothic Demi" panose="020B07030201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Подготовка к обучению грамоте и овладение элементами грамоты. </a:t>
            </a:r>
          </a:p>
          <a:p>
            <a:pPr algn="ctr">
              <a:spcBef>
                <a:spcPts val="0"/>
              </a:spcBef>
            </a:pPr>
            <a:endParaRPr lang="ru-RU" dirty="0">
              <a:solidFill>
                <a:srgbClr val="006666"/>
              </a:solidFill>
              <a:latin typeface="Franklin Gothic Demi" panose="020B07030201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Профилактика нарушений письменной речи. </a:t>
            </a:r>
          </a:p>
        </p:txBody>
      </p:sp>
    </p:spTree>
    <p:extLst>
      <p:ext uri="{BB962C8B-B14F-4D97-AF65-F5344CB8AC3E}">
        <p14:creationId xmlns:p14="http://schemas.microsoft.com/office/powerpoint/2010/main" val="2762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B6997-CBBB-40EC-AA95-FCA58901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365125"/>
            <a:ext cx="11717867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Речь занимает  чрезвычайно важное место в развитии ребенка. Только через родной язык ребенок входит в жизнь окружающих его людей.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F816B-A376-4FE2-91F0-03DAAB445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690688"/>
            <a:ext cx="6502399" cy="49810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>
              <a:solidFill>
                <a:srgbClr val="006666"/>
              </a:solidFill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Речь возникает и развивается  при наличии нескольких условий: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нормальное созревание и функционирование центральной нервной системы (ЦНС) –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биологическая предпосылка</a:t>
            </a:r>
          </a:p>
          <a:p>
            <a:pPr algn="just"/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·наличие общения ребенка со взрослым –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социальная предпосылка.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 Важно чтобы взрослый был биологически близок – мать, отец.</a:t>
            </a:r>
            <a:endParaRPr lang="ru-RU" dirty="0"/>
          </a:p>
        </p:txBody>
      </p:sp>
      <p:pic>
        <p:nvPicPr>
          <p:cNvPr id="3074" name="Picture 2" descr="http://www.microbik.ru/dosta/%D0%9F%D0%B0%D0%BC%D1%8F%D1%82%D0%BA%D0%B0%20%D0%B4%D0%BB%D1%8F%20%D1%80%D0%BE%D0%B4%D0%B8%D1%82%D0%B5%D0%BB%D0%B5%D0%B9%20%D0%9F%D0%BE%D1%81%D1%82%D0%B0%D1%80%D0%B0%D0%B9%D1%82%D0%B5%D1%81%D1%8C%20%D1%81%D0%BE%D0%B7%D0%B4%D0%B0%D1%82%D1%8C%20%D0%B2%20%D1%81%D0%B5%D0%BC%D1%8C%D0%B5%20%D1%81%D0%BF%D0%BE%D0%BA%D0%BE%D0%B9%D0%BD%D1%83%D1%8E,%20%D0%B4%D1%80%D1%83%D0%B6%D0%B5%D1%81%D0%BA%D1%83%D1%8E%20%D0%B0%D1%82%D0%BC%D0%BE%D1%81%D1%84%D0%B5%D1%80%D1%83.%20%D0%A3%D1%81%D1%82%D0%B0%D0%BD%D0%BE%D0%B2%D0%B8%D1%82%D0%B5%20%D1%87%D0%B5%D1%82%D0%BA%D0%B8%D0%B5%20%D1%82%D1%80%D0%B5%D0%B1%D0%BE%D0%B2%D0%B0%D0%BD%D0%B8%D1%8F%20%D0%BA%20%D1%80%D0%B5%D0%B1%D0%B5%D0%BD%D0%BA%D1%83%20%D0%B8%20%D0%B1%D1%83%D0%B4%D1%8C%D1%82%D0%B5%20%D0%BF%D0%BE%D1%81%D0%BB%D0%B5%D0%B4%D0%BE%D0%B2%D0%B0%D1%82%D0%B5%D0%BB%D1%8C%D0%BD%D1%8B%20%D0%B2%20%D0%B8%D1%85%20%D0%BF%D1%80%D0%B5%D0%B4%D1%8A%D1%8F%D0%B2%D0%BB%D0%B5%D0%BD%D0%B8%D0%B8a/3759_html_m5870e83f.jpg">
            <a:extLst>
              <a:ext uri="{FF2B5EF4-FFF2-40B4-BE49-F238E27FC236}">
                <a16:creationId xmlns:a16="http://schemas.microsoft.com/office/drawing/2014/main" id="{66793617-8778-410E-84C1-BF7DA10D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913467"/>
            <a:ext cx="4571999" cy="462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Diagram 11">
            <a:extLst>
              <a:ext uri="{FF2B5EF4-FFF2-40B4-BE49-F238E27FC236}">
                <a16:creationId xmlns:a16="http://schemas.microsoft.com/office/drawing/2014/main" id="{A6F1A457-895F-4FFD-922F-E345C947B5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7067" y="457200"/>
            <a:ext cx="11717866" cy="6400800"/>
            <a:chOff x="1429" y="703"/>
            <a:chExt cx="2858" cy="2858"/>
          </a:xfrm>
        </p:grpSpPr>
        <p:sp>
          <p:nvSpPr>
            <p:cNvPr id="8" name="_s1037">
              <a:extLst>
                <a:ext uri="{FF2B5EF4-FFF2-40B4-BE49-F238E27FC236}">
                  <a16:creationId xmlns:a16="http://schemas.microsoft.com/office/drawing/2014/main" id="{CD6946F5-61DE-4FB5-890D-AEAAC2F0BB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8" y="1452"/>
              <a:ext cx="0" cy="34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_s1038">
              <a:extLst>
                <a:ext uri="{FF2B5EF4-FFF2-40B4-BE49-F238E27FC236}">
                  <a16:creationId xmlns:a16="http://schemas.microsoft.com/office/drawing/2014/main" id="{6AE7BC12-2D5E-42C5-9418-2413A53F4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774"/>
              <a:ext cx="679" cy="679"/>
            </a:xfrm>
            <a:prstGeom prst="ellipse">
              <a:avLst/>
            </a:prstGeom>
            <a:solidFill>
              <a:srgbClr val="01BD0A"/>
            </a:solidFill>
            <a:ln w="28575">
              <a:solidFill>
                <a:srgbClr val="019308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ЛОГОПЕД</a:t>
              </a:r>
            </a:p>
          </p:txBody>
        </p:sp>
        <p:sp>
          <p:nvSpPr>
            <p:cNvPr id="10" name="_s1039">
              <a:extLst>
                <a:ext uri="{FF2B5EF4-FFF2-40B4-BE49-F238E27FC236}">
                  <a16:creationId xmlns:a16="http://schemas.microsoft.com/office/drawing/2014/main" id="{64EBE5FD-3232-490C-A5C5-C7A839D06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1" y="2301"/>
              <a:ext cx="295" cy="1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_s1040">
              <a:extLst>
                <a:ext uri="{FF2B5EF4-FFF2-40B4-BE49-F238E27FC236}">
                  <a16:creationId xmlns:a16="http://schemas.microsoft.com/office/drawing/2014/main" id="{16A0F135-9643-4365-BAD9-A089A64F7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1" y="2302"/>
              <a:ext cx="679" cy="679"/>
            </a:xfrm>
            <a:prstGeom prst="ellipse">
              <a:avLst/>
            </a:prstGeom>
            <a:solidFill>
              <a:srgbClr val="0399FF"/>
            </a:solidFill>
            <a:ln w="28575">
              <a:solidFill>
                <a:srgbClr val="4B595B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РОДИТЕЛИ</a:t>
              </a:r>
            </a:p>
          </p:txBody>
        </p:sp>
        <p:sp>
          <p:nvSpPr>
            <p:cNvPr id="12" name="_s1041">
              <a:extLst>
                <a:ext uri="{FF2B5EF4-FFF2-40B4-BE49-F238E27FC236}">
                  <a16:creationId xmlns:a16="http://schemas.microsoft.com/office/drawing/2014/main" id="{575CC41D-6782-4F88-BE02-2D5A3F1945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69" y="2301"/>
              <a:ext cx="296" cy="1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_s1042">
              <a:extLst>
                <a:ext uri="{FF2B5EF4-FFF2-40B4-BE49-F238E27FC236}">
                  <a16:creationId xmlns:a16="http://schemas.microsoft.com/office/drawing/2014/main" id="{A0F0FDDD-4011-444E-BE3F-401F876B4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7" y="2302"/>
              <a:ext cx="679" cy="679"/>
            </a:xfrm>
            <a:prstGeom prst="ellipse">
              <a:avLst/>
            </a:prstGeom>
            <a:solidFill>
              <a:srgbClr val="FF8C01"/>
            </a:solidFill>
            <a:ln w="28575">
              <a:solidFill>
                <a:srgbClr val="D87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ВОСПИТАТЕЛИ</a:t>
              </a:r>
            </a:p>
          </p:txBody>
        </p:sp>
        <p:sp>
          <p:nvSpPr>
            <p:cNvPr id="14" name="_s1043">
              <a:extLst>
                <a:ext uri="{FF2B5EF4-FFF2-40B4-BE49-F238E27FC236}">
                  <a16:creationId xmlns:a16="http://schemas.microsoft.com/office/drawing/2014/main" id="{3B0F73CA-E552-4F2C-B0C1-DB875F67F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1793"/>
              <a:ext cx="679" cy="679"/>
            </a:xfrm>
            <a:prstGeom prst="ellipse">
              <a:avLst/>
            </a:prstGeom>
            <a:solidFill>
              <a:srgbClr val="F1FD09"/>
            </a:solidFill>
            <a:ln w="28575">
              <a:solidFill>
                <a:srgbClr val="CAD402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ФОРМИРОВАНИЕ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ПРАВИЛЬНОЙ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РЕЧИ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</a:rPr>
                <a:t>ДОШКОЛЬНИКА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40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B1525-2FFA-4D90-9BD1-2AD2551C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759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Рекомендации  для  родителей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4806E3-CAF0-4C65-93FD-79B7E5F3D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67" y="999067"/>
            <a:ext cx="11497733" cy="5503333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Ежедневное выполнение упражнений артикуляционной гимнастики. </a:t>
            </a:r>
          </a:p>
          <a:p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Пополнение, уточнение и активизация словарного запаса ребенка. </a:t>
            </a:r>
          </a:p>
          <a:p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Систематический контроль за поставленными звуками и грамматической правильностью речи ребенка </a:t>
            </a:r>
          </a:p>
          <a:p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Развитие  у  ребенка внимания  и  памяти. </a:t>
            </a:r>
          </a:p>
          <a:p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Совершенствование словесно – логического мышления ребенка .</a:t>
            </a:r>
          </a:p>
          <a:p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Развитие у ребенка ручной и пальчиковой моторики .</a:t>
            </a:r>
          </a:p>
          <a:p>
            <a:r>
              <a:rPr lang="ru-RU" sz="32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Развитие у ребенка речевого дыхания.</a:t>
            </a:r>
          </a:p>
          <a:p>
            <a:pPr marL="0" indent="0">
              <a:buNone/>
            </a:pPr>
            <a:endParaRPr lang="ru-RU" sz="3200" dirty="0">
              <a:solidFill>
                <a:srgbClr val="006666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D88328-0D3D-4EDE-96F5-F31DAD9DB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68" y="355600"/>
            <a:ext cx="6976532" cy="63500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altLang="ru-RU" sz="31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Рекомендации по проведению артикуляционной гимнастики 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1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Проводить гимнастику </a:t>
            </a:r>
            <a:r>
              <a:rPr lang="ru-RU" altLang="ru-RU" sz="31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ежедневно</a:t>
            </a:r>
            <a:r>
              <a:rPr lang="ru-RU" altLang="ru-RU" sz="31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1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Выполнять упражнения 2 раза в день по 3-5 минут.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1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Каждое упражнение выполняется по 5-7 раз, обязательно сидя.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1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Выполнять гимнастику для язычка перед зеркалом небольшого размера, чтобы ребенок видел, что происходит с его лицом и речевыми органами.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1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Начинать гимнастику нужно с упражнений для губ.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1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Упражнения выполняются -  от простых к сложным.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1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Выполнять гимнастику в игровой форме.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31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Обязательно хвалите </a:t>
            </a:r>
            <a:r>
              <a:rPr lang="ru-RU" altLang="ru-RU" sz="31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ребёнка, он ведь так старается.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5F4FCB-A4CA-43C3-B275-41512BA1C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866" y="508000"/>
            <a:ext cx="4639733" cy="58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503FF-B145-42BB-8A4C-F25AA2FD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133"/>
            <a:ext cx="10515600" cy="254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Пополнение, уточнение и активизация словарного запаса ребенка.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A8B2A4-F7CD-4463-B457-954350EB3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268" y="1151467"/>
            <a:ext cx="7670800" cy="5486400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9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Больше разговаривайте </a:t>
            </a:r>
            <a:r>
              <a:rPr lang="ru-RU" sz="9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с ребенком</a:t>
            </a:r>
          </a:p>
          <a:p>
            <a:pPr algn="just"/>
            <a:r>
              <a:rPr lang="ru-RU" sz="9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Прежде всего необходимо побудить ребенка слушать и слышать взрослого, придать словесным упражнениям дух соревновательности, </a:t>
            </a:r>
            <a:r>
              <a:rPr lang="ru-RU" sz="9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вызвать интерес</a:t>
            </a:r>
            <a:r>
              <a:rPr lang="ru-RU" sz="9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 к ним, например, задавая вопросы: "Кто больше придумает слов?", "Кто точнее скажет слово?", "Кто быстрее ответит на вопрос?", "Кто больше заметит частей предмета?" и т.п. </a:t>
            </a:r>
          </a:p>
          <a:p>
            <a:pPr algn="just"/>
            <a:r>
              <a:rPr lang="ru-RU" sz="9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Заставляйте ребенка </a:t>
            </a:r>
            <a:r>
              <a:rPr lang="ru-RU" sz="9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оречевлять</a:t>
            </a:r>
            <a:r>
              <a:rPr lang="ru-RU" sz="9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 все свои действия (на прогулке, во время игры), больше говорить.</a:t>
            </a:r>
          </a:p>
          <a:p>
            <a:pPr algn="just"/>
            <a:r>
              <a:rPr lang="ru-RU" sz="9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Не удивляйтесь, если во время игры ребенок сам с собой разговаривает – это хорошо, если он молчит – плохо.</a:t>
            </a:r>
          </a:p>
          <a:p>
            <a:pPr algn="just"/>
            <a:r>
              <a:rPr lang="ru-RU" sz="9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Не подавляйте </a:t>
            </a:r>
            <a:r>
              <a:rPr lang="ru-RU" sz="9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речевую инициативу ребенка – если ребенок обратился к вам с вопросом или речью, обязательно надо выслушать до конца и ответить.</a:t>
            </a:r>
          </a:p>
          <a:p>
            <a:pPr algn="just"/>
            <a:r>
              <a:rPr lang="ru-RU" sz="9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Просите ребенка </a:t>
            </a:r>
            <a:r>
              <a:rPr lang="ru-RU" sz="9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пересказывать, </a:t>
            </a:r>
            <a:r>
              <a:rPr lang="ru-RU" sz="9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рассказывать все, что он видит</a:t>
            </a:r>
            <a:r>
              <a:rPr lang="ru-RU" sz="9600" dirty="0">
                <a:solidFill>
                  <a:srgbClr val="006666"/>
                </a:solidFill>
                <a:latin typeface="Franklin Gothic Demi" panose="020B0703020102020204" pitchFamily="34" charset="0"/>
              </a:rPr>
              <a:t> (мультфильмы, кино)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 algn="ctr">
              <a:buNone/>
            </a:pPr>
            <a:endParaRPr lang="ru-RU" sz="2400" dirty="0">
              <a:solidFill>
                <a:srgbClr val="006666"/>
              </a:solidFill>
              <a:latin typeface="Franklin Gothic Demi" panose="020B0703020102020204" pitchFamily="34" charset="0"/>
            </a:endParaRPr>
          </a:p>
          <a:p>
            <a:endParaRPr lang="ru-RU" dirty="0"/>
          </a:p>
        </p:txBody>
      </p:sp>
      <p:pic>
        <p:nvPicPr>
          <p:cNvPr id="5" name="Picture 2" descr="http://www.zrostayka.com.ua/UserFiles/Image/7%284%29.jpg">
            <a:extLst>
              <a:ext uri="{FF2B5EF4-FFF2-40B4-BE49-F238E27FC236}">
                <a16:creationId xmlns:a16="http://schemas.microsoft.com/office/drawing/2014/main" id="{B8E8CEA6-8E00-4D7A-8D31-7E15EF86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6" y="982133"/>
            <a:ext cx="3734943" cy="56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55E60-2A0C-47CE-BCC5-194317B7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92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Систематический контроль за поставленными звуками и грамматической правильностью речи ребенка </a:t>
            </a:r>
            <a:b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B6526A-562B-4720-B758-DF246D236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38" y="1825625"/>
            <a:ext cx="5609967" cy="47953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Родителям нужно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следить за речью своего ребенка 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и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исправлять его ошибки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. Причем очень важно, чтобы все ошибки ребенка исправлялись родителями </a:t>
            </a:r>
            <a:r>
              <a:rPr lang="ru-RU" dirty="0">
                <a:solidFill>
                  <a:srgbClr val="C00000"/>
                </a:solidFill>
                <a:latin typeface="Franklin Gothic Demi" panose="020B0703020102020204" pitchFamily="34" charset="0"/>
              </a:rPr>
              <a:t>корректно</a:t>
            </a:r>
            <a:r>
              <a:rPr lang="ru-RU" dirty="0">
                <a:solidFill>
                  <a:srgbClr val="006666"/>
                </a:solidFill>
                <a:latin typeface="Franklin Gothic Demi" panose="020B0703020102020204" pitchFamily="34" charset="0"/>
              </a:rPr>
              <a:t>. Ни в коем случае не следует передразнивать ребенка, высмеивать его, так как это может спровоцировать снижение речевой активности, замкнутость, негативизм.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E468A9-6C6F-4150-B236-4A0E203E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914" y="1285104"/>
            <a:ext cx="4448432" cy="53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5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</TotalTime>
  <Words>1394</Words>
  <Application>Microsoft Office PowerPoint</Application>
  <PresentationFormat>Широкоэкранный</PresentationFormat>
  <Paragraphs>86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Franklin Gothic Demi</vt:lpstr>
      <vt:lpstr>Times New Roman</vt:lpstr>
      <vt:lpstr>Wingdings</vt:lpstr>
      <vt:lpstr>Тема Office</vt:lpstr>
      <vt:lpstr> «Роль родителей в развитии речи детей»  Составитель:  учитель-логопед Рочева О.В.   МДОУ «Детский сад № 91  компенсирующего вида» пгт. Шудаяг  2017 г. </vt:lpstr>
      <vt:lpstr>Презентация PowerPoint</vt:lpstr>
      <vt:lpstr>Основными задачами коррекционно-развивающей работы являются следующие :</vt:lpstr>
      <vt:lpstr>Речь занимает  чрезвычайно важное место в развитии ребенка. Только через родной язык ребенок входит в жизнь окружающих его людей.</vt:lpstr>
      <vt:lpstr>Презентация PowerPoint</vt:lpstr>
      <vt:lpstr>Рекомендации  для  родителей</vt:lpstr>
      <vt:lpstr>Презентация PowerPoint</vt:lpstr>
      <vt:lpstr>Пополнение, уточнение и активизация словарного запаса ребенка.  </vt:lpstr>
      <vt:lpstr>Систематический контроль за поставленными звуками и грамматической правильностью речи ребенка  </vt:lpstr>
      <vt:lpstr>Развитие  у  ребенка внимания  и  памяти.  </vt:lpstr>
      <vt:lpstr>Презентация PowerPoint</vt:lpstr>
      <vt:lpstr>Совершенствование словесно – логического мышления ребенка .</vt:lpstr>
      <vt:lpstr>Развитие у ребенка ручной и пальчиковой моторики .</vt:lpstr>
      <vt:lpstr>Развитие у ребенка ручной и пальчиковой моторики .</vt:lpstr>
      <vt:lpstr>Развитие речевого дыхания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«Роль родителей в формировании правильного звукопроизношения»</dc:title>
  <dc:creator>пк</dc:creator>
  <cp:lastModifiedBy>пк</cp:lastModifiedBy>
  <cp:revision>80</cp:revision>
  <dcterms:created xsi:type="dcterms:W3CDTF">2017-10-04T16:17:57Z</dcterms:created>
  <dcterms:modified xsi:type="dcterms:W3CDTF">2020-03-17T16:29:19Z</dcterms:modified>
</cp:coreProperties>
</file>