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59" r:id="rId2"/>
    <p:sldId id="450" r:id="rId3"/>
    <p:sldId id="313" r:id="rId4"/>
    <p:sldId id="460" r:id="rId5"/>
    <p:sldId id="425" r:id="rId6"/>
    <p:sldId id="398" r:id="rId7"/>
    <p:sldId id="399" r:id="rId8"/>
    <p:sldId id="400" r:id="rId9"/>
    <p:sldId id="401" r:id="rId10"/>
    <p:sldId id="462" r:id="rId11"/>
    <p:sldId id="463" r:id="rId12"/>
    <p:sldId id="468" r:id="rId13"/>
    <p:sldId id="457" r:id="rId14"/>
    <p:sldId id="469" r:id="rId15"/>
    <p:sldId id="471" r:id="rId16"/>
    <p:sldId id="472" r:id="rId17"/>
    <p:sldId id="475" r:id="rId18"/>
    <p:sldId id="476" r:id="rId19"/>
    <p:sldId id="473" r:id="rId20"/>
    <p:sldId id="481" r:id="rId21"/>
    <p:sldId id="477" r:id="rId22"/>
    <p:sldId id="478" r:id="rId23"/>
    <p:sldId id="453" r:id="rId24"/>
    <p:sldId id="362" r:id="rId25"/>
    <p:sldId id="461" r:id="rId26"/>
    <p:sldId id="392" r:id="rId27"/>
    <p:sldId id="474" r:id="rId28"/>
    <p:sldId id="47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5AAE0-1483-4584-A97B-8E4B738858E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B56B0-6DC0-45E9-ACDD-DBE8D0D48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07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66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91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84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32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80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8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8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1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88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37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3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8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84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6953C-C722-46F3-9C46-0987B36053E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8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05041-99C8-4BE5-AFEA-3D4A2C537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4FD86D-DD7F-4DB6-BA35-A3FF7DAA8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56E0E-813D-4F85-A844-AB737623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6D1FD-AA0A-4214-85DA-D614B998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5ABEF-D09D-474B-98B9-5877731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58E6B-BF28-4208-A904-5EF48405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CEC6D1-A16E-48AC-8841-DD7EE84A4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36A81-7E61-49F5-9BB1-E2BAC707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D25E-8798-442A-9BF3-25BAF408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BC091-9565-4331-9603-90718A43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5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6591C2-47AF-4483-B4B2-0E1154668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01A1C4-0442-4961-9647-295B68334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1D1C06-E56F-44D7-A0BA-FF660D71C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359206-AA15-4429-BBC1-1CF304C7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C775FA-6C8D-491C-9D96-4CA738D1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0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70A73-945D-418C-AC74-112C7BE1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C1954-62EB-4FDE-B40D-EBC8E2BB1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D0015C-C167-4DAD-B47A-8DB333EE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25C3D-9436-4BBB-A831-D39DC614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2B83BC-37AF-4188-87F7-39D2AD9F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1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47904-3F7C-4EFD-955A-5FA89F01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FB8FB2-61E7-4F15-8728-B1B4CDD7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B9561-8560-480D-B97B-5345E851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1C56B-A190-42AB-A7F4-D2542831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505A1-AF1C-435A-BE6D-CA1D850E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77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66446-B344-4AEB-B413-4B53D0C2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88566-1796-4D6F-8921-030198940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A96F9F-61BB-4A06-8820-77FCA1164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C0F9E3-47B5-4C1F-8096-0F75D312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37188-FE57-4CB8-B943-19726F5F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770A11-E84B-4FC9-A175-C3AA2608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25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BED6F-BAEC-48E2-827C-87F94093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9E0E87-29C4-4B24-BFA2-AF52745D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0B91E2-373E-4969-B05E-780709ADA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CEF524-51D2-498D-9636-26639CEE2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0D723E-CDE7-4699-A7B1-953948D77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36A3CB-F333-46D1-B853-FF018B96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347174-E582-415D-A2D9-76C9EBDD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D245DB-CEE0-4134-8CAA-1FA5C8B9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47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9A1F3-C477-401F-AC7D-16C4F5EC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DCFFDE-34D7-4C2E-AD94-3CFC91C4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C79B99-2568-4519-9357-7F308B8E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4EBAEE-7AA8-45AC-B925-0E5334D2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5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7290B3-14E6-41E1-A6CE-D4148104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E4F383-CD5A-469F-9716-AD666A5B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B900A3-C1BE-4481-B8C0-3E076DAB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E07B2-A548-4E6D-8F3F-333E71D0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2A38E-D091-4E1A-8D59-C6BB951F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FC968A-131F-42C2-B676-720F9FBEA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FCADB2-2CAC-44D2-BE0B-9093DBA7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F0B47A-DCE8-4952-8FE8-B0D8A95A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C08C09-95BC-4261-AF7B-50E68DB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8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3FD44-FFC3-43B4-B150-DD0B1DE5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D874C2-ECDC-45AB-8358-591C1590F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CB1325-D682-4D85-8A5F-57079E1E9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A07FFB-A1FD-4BD7-B8BB-0432230C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25935A-BC04-40FA-8B0A-1A52DF54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A6EB31-391D-4A9E-83FC-A8E263BA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6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39">
              <a:srgbClr val="FF0000">
                <a:alpha val="38000"/>
              </a:srgbClr>
            </a:gs>
            <a:gs pos="54000">
              <a:srgbClr val="00B0F0">
                <a:alpha val="46000"/>
              </a:srgbClr>
            </a:gs>
            <a:gs pos="90000">
              <a:srgbClr val="FFC000">
                <a:alpha val="55000"/>
              </a:srgbClr>
            </a:gs>
            <a:gs pos="74000">
              <a:srgbClr val="92D050">
                <a:alpha val="60000"/>
              </a:srgbClr>
            </a:gs>
            <a:gs pos="26000">
              <a:srgbClr val="FFFF00">
                <a:alpha val="39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661ED-1B10-4118-A037-9614ABD5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0869BD-9D2F-428E-9826-B219295C8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EA3DE-3289-4EF4-94AE-8EDD782AD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33C9B-9DAE-442B-B7AB-7769CCB6E484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8D059-5967-42EE-97F6-C65F269BA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B40003-C568-4A26-9B7F-F0D4B0C5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C0646-6CAB-4691-BB56-850D7BD8B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6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5.xml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slide" Target="slide5.xml"/><Relationship Id="rId5" Type="http://schemas.openxmlformats.org/officeDocument/2006/relationships/image" Target="../media/image46.png"/><Relationship Id="rId10" Type="http://schemas.openxmlformats.org/officeDocument/2006/relationships/image" Target="../media/image4.gif"/><Relationship Id="rId4" Type="http://schemas.openxmlformats.org/officeDocument/2006/relationships/image" Target="../media/image45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4.wdp"/><Relationship Id="rId7" Type="http://schemas.openxmlformats.org/officeDocument/2006/relationships/image" Target="../media/image4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11" Type="http://schemas.openxmlformats.org/officeDocument/2006/relationships/image" Target="../media/image18.png"/><Relationship Id="rId5" Type="http://schemas.microsoft.com/office/2007/relationships/hdphoto" Target="../media/hdphoto15.wdp"/><Relationship Id="rId10" Type="http://schemas.openxmlformats.org/officeDocument/2006/relationships/slide" Target="slide5.xml"/><Relationship Id="rId4" Type="http://schemas.openxmlformats.org/officeDocument/2006/relationships/image" Target="../media/image50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16.wdp"/><Relationship Id="rId10" Type="http://schemas.openxmlformats.org/officeDocument/2006/relationships/image" Target="../media/image4.gif"/><Relationship Id="rId4" Type="http://schemas.openxmlformats.org/officeDocument/2006/relationships/image" Target="../media/image54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5.xml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6.png"/><Relationship Id="rId5" Type="http://schemas.openxmlformats.org/officeDocument/2006/relationships/image" Target="../media/image61.png"/><Relationship Id="rId10" Type="http://schemas.openxmlformats.org/officeDocument/2006/relationships/image" Target="../media/image20.png"/><Relationship Id="rId4" Type="http://schemas.openxmlformats.org/officeDocument/2006/relationships/image" Target="../media/image60.gif"/><Relationship Id="rId9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65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slide" Target="slide5.xml"/><Relationship Id="rId5" Type="http://schemas.microsoft.com/office/2007/relationships/hdphoto" Target="../media/hdphoto19.wdp"/><Relationship Id="rId15" Type="http://schemas.openxmlformats.org/officeDocument/2006/relationships/image" Target="../media/image7.svg"/><Relationship Id="rId10" Type="http://schemas.openxmlformats.org/officeDocument/2006/relationships/image" Target="../media/image4.gif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9.png"/><Relationship Id="rId7" Type="http://schemas.openxmlformats.org/officeDocument/2006/relationships/image" Target="../media/image4.gif"/><Relationship Id="rId12" Type="http://schemas.openxmlformats.org/officeDocument/2006/relationships/image" Target="../media/image7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11" Type="http://schemas.openxmlformats.org/officeDocument/2006/relationships/image" Target="../media/image6.png"/><Relationship Id="rId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microsoft.com/office/2007/relationships/hdphoto" Target="../media/hdphoto20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.png"/><Relationship Id="rId3" Type="http://schemas.microsoft.com/office/2007/relationships/hdphoto" Target="../media/hdphoto9.wdp"/><Relationship Id="rId7" Type="http://schemas.openxmlformats.org/officeDocument/2006/relationships/image" Target="../media/image77.png"/><Relationship Id="rId12" Type="http://schemas.openxmlformats.org/officeDocument/2006/relationships/image" Target="../media/image2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23.png"/><Relationship Id="rId5" Type="http://schemas.openxmlformats.org/officeDocument/2006/relationships/image" Target="../media/image76.png"/><Relationship Id="rId10" Type="http://schemas.openxmlformats.org/officeDocument/2006/relationships/slide" Target="slide5.xml"/><Relationship Id="rId4" Type="http://schemas.openxmlformats.org/officeDocument/2006/relationships/image" Target="../media/image75.png"/><Relationship Id="rId9" Type="http://schemas.openxmlformats.org/officeDocument/2006/relationships/image" Target="../media/image4.gif"/><Relationship Id="rId1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5.png"/><Relationship Id="rId3" Type="http://schemas.openxmlformats.org/officeDocument/2006/relationships/image" Target="../media/image79.png"/><Relationship Id="rId7" Type="http://schemas.openxmlformats.org/officeDocument/2006/relationships/image" Target="../media/image82.gif"/><Relationship Id="rId12" Type="http://schemas.openxmlformats.org/officeDocument/2006/relationships/slide" Target="slide5.xml"/><Relationship Id="rId2" Type="http://schemas.openxmlformats.org/officeDocument/2006/relationships/image" Target="../media/image78.png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4.gif"/><Relationship Id="rId5" Type="http://schemas.openxmlformats.org/officeDocument/2006/relationships/image" Target="../media/image80.png"/><Relationship Id="rId15" Type="http://schemas.openxmlformats.org/officeDocument/2006/relationships/image" Target="../media/image6.png"/><Relationship Id="rId10" Type="http://schemas.openxmlformats.org/officeDocument/2006/relationships/image" Target="../media/image85.png"/><Relationship Id="rId4" Type="http://schemas.microsoft.com/office/2007/relationships/hdphoto" Target="../media/hdphoto23.wdp"/><Relationship Id="rId9" Type="http://schemas.openxmlformats.org/officeDocument/2006/relationships/image" Target="../media/image84.sv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88.png"/><Relationship Id="rId10" Type="http://schemas.microsoft.com/office/2007/relationships/hdphoto" Target="../media/hdphoto1.wdp"/><Relationship Id="rId4" Type="http://schemas.openxmlformats.org/officeDocument/2006/relationships/image" Target="../media/image87.gif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humb.ac-illust.com/c4/c48434249d415cdd02c6a013bfd790d4_t.jpeg" TargetMode="External"/><Relationship Id="rId3" Type="http://schemas.openxmlformats.org/officeDocument/2006/relationships/hyperlink" Target="https://yt3.ggpht.com/a/AGF-l79KuPZjzL6rrSbXQ0CwsrLbheLhxinn5duaIw=s900-c-k-c0xffffffff-no-rj-mo" TargetMode="External"/><Relationship Id="rId7" Type="http://schemas.openxmlformats.org/officeDocument/2006/relationships/hyperlink" Target="https://1-collagen.ru/gallery_gen/1dc014a0695ededad1ee2a8aa8bb72a0_anim.gif" TargetMode="External"/><Relationship Id="rId2" Type="http://schemas.openxmlformats.org/officeDocument/2006/relationships/hyperlink" Target="https://www.sites.google.com/site/isakovaevg01/2--2011-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a.baamboozle.com/uploads/images/83557/1620625603_281456.png" TargetMode="External"/><Relationship Id="rId5" Type="http://schemas.openxmlformats.org/officeDocument/2006/relationships/hyperlink" Target="https://pa1.narvii.com/6705/40c91d5b3f6205e69bd229bf8c2d73601cfe42bc_hq.gif" TargetMode="External"/><Relationship Id="rId10" Type="http://schemas.openxmlformats.org/officeDocument/2006/relationships/hyperlink" Target="https://thumbs.gfycat.com/PresentInfamousHornbill-max-1mb.gif" TargetMode="External"/><Relationship Id="rId4" Type="http://schemas.openxmlformats.org/officeDocument/2006/relationships/hyperlink" Target="https://cdn3.vectorstock.com/i/1000x1000/62/12/cartoon-image-of-first-place-medal-vector-15676212.jpg" TargetMode="External"/><Relationship Id="rId9" Type="http://schemas.openxmlformats.org/officeDocument/2006/relationships/hyperlink" Target="https://clipart-best.com/img/palette/palette-clip-art-82.pn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zilla-store.fra1.digitaloceanspaces.com/cliparts/6258/mallard-duck-clipart-md.png" TargetMode="External"/><Relationship Id="rId13" Type="http://schemas.openxmlformats.org/officeDocument/2006/relationships/hyperlink" Target="http://ds12.edu-ukhta.ru/media/galary/rasskazov-kartinka12.png.900x0_q85_crop.png" TargetMode="External"/><Relationship Id="rId3" Type="http://schemas.openxmlformats.org/officeDocument/2006/relationships/hyperlink" Target="https://fhd.videouroki.net/tests/532096/image_5d95bd0dd9d2f.png" TargetMode="External"/><Relationship Id="rId7" Type="http://schemas.openxmlformats.org/officeDocument/2006/relationships/hyperlink" Target="https://i.pinimg.com/originals/bd/1a/2f/bd1a2fc88baba5df70fcf54334a74a1d.png" TargetMode="External"/><Relationship Id="rId12" Type="http://schemas.openxmlformats.org/officeDocument/2006/relationships/hyperlink" Target="https://i.pinimg.com/originals/58/fb/1b/58fb1b5aac600b8050ba4d3d9117eab8.png" TargetMode="External"/><Relationship Id="rId17" Type="http://schemas.openxmlformats.org/officeDocument/2006/relationships/hyperlink" Target="https://thumbs.gfycat.com/PresentInfamousHornbill-max-1mb.gif" TargetMode="External"/><Relationship Id="rId2" Type="http://schemas.openxmlformats.org/officeDocument/2006/relationships/hyperlink" Target="https://static.tildacdn.com/tild3937-6232-4864-a639-396439653630/Untitled-1.png" TargetMode="External"/><Relationship Id="rId16" Type="http://schemas.openxmlformats.org/officeDocument/2006/relationships/hyperlink" Target="https://avatars.mds.yandex.net/get-pdb/985790/830eb098-316c-4bb2-984e-58575c08ce2e/s1200?webp=fal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asilek.caduk.ru/images/8.png" TargetMode="External"/><Relationship Id="rId11" Type="http://schemas.openxmlformats.org/officeDocument/2006/relationships/hyperlink" Target="https://i.pinimg.com/originals/ad/a7/7f/ada77fda1b1f9df68ec50a64bb0f2519.png" TargetMode="External"/><Relationship Id="rId5" Type="http://schemas.openxmlformats.org/officeDocument/2006/relationships/hyperlink" Target="http://mozaikarazvitia.ucoz.com/orig.gif" TargetMode="External"/><Relationship Id="rId15" Type="http://schemas.openxmlformats.org/officeDocument/2006/relationships/hyperlink" Target="https://creazilla-store.fra1.digitaloceanspaces.com/cliparts/6223/hedgehog-with-apple-mushroom-and-leaf-clipart-md.png" TargetMode="External"/><Relationship Id="rId10" Type="http://schemas.openxmlformats.org/officeDocument/2006/relationships/hyperlink" Target="http://dutsadok.com.ua/clipart/ljudi/odlfbj35v.png" TargetMode="External"/><Relationship Id="rId4" Type="http://schemas.openxmlformats.org/officeDocument/2006/relationships/hyperlink" Target="https://st.depositphotos.com/1216711/2513/v/450/depositphotos_25139731-stock-illustration-the-doors-of-the-room.jpg" TargetMode="External"/><Relationship Id="rId9" Type="http://schemas.openxmlformats.org/officeDocument/2006/relationships/hyperlink" Target="https://static.vecteezy.com/system/resources/previews/000/521/211/original/vector-nature-cabins.jpg" TargetMode="External"/><Relationship Id="rId14" Type="http://schemas.openxmlformats.org/officeDocument/2006/relationships/hyperlink" Target="https://ds05.infourok.ru/uploads/ex/03a0/0017bdd7-e7837c1a/hello_html_7ef148b0.pn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baamboozle.com/uploads/images/395711/1639421296_452111_gif-url.gif" TargetMode="External"/><Relationship Id="rId13" Type="http://schemas.openxmlformats.org/officeDocument/2006/relationships/hyperlink" Target="https://kartinkin.net/uploads/posts/2021-01/1611327643_37-p-fon-morskoe-dno-dlya-detei-41.png" TargetMode="External"/><Relationship Id="rId3" Type="http://schemas.openxmlformats.org/officeDocument/2006/relationships/hyperlink" Target="https://static.vecteezy.com/system/resources/previews/000/172/423/original/vector-set-of-air-pump-icon.jpg" TargetMode="External"/><Relationship Id="rId7" Type="http://schemas.openxmlformats.org/officeDocument/2006/relationships/hyperlink" Target="http://kedr.tomsk.ru/wp-content/uploads/2018/03/4f705e9c4b426-thumb.png" TargetMode="External"/><Relationship Id="rId12" Type="http://schemas.openxmlformats.org/officeDocument/2006/relationships/hyperlink" Target="https://www.clipartmax.com/png/full/82-822726_underwater-diving-diving-equipment-scuba-diving-drawing-transparent-scuba-diving-diving-clipart.png" TargetMode="External"/><Relationship Id="rId2" Type="http://schemas.openxmlformats.org/officeDocument/2006/relationships/hyperlink" Target="https://www.clipartmax.com/png/full/277-2779996_paper-pinwheel-windmill-paper-windmill-pn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mper-stickers.ru/38989-thickbox_default/tuchi.jpg" TargetMode="External"/><Relationship Id="rId11" Type="http://schemas.openxmlformats.org/officeDocument/2006/relationships/hyperlink" Target="https://i.pinimg.com/originals/aa/d9/3f/aad93ffb0a308beb1f4c1a200778163e.png" TargetMode="External"/><Relationship Id="rId5" Type="http://schemas.openxmlformats.org/officeDocument/2006/relationships/hyperlink" Target="https://i.pinimg.com/originals/52/93/9d/52939db38f1ac3ddddd5e0a9e9945acc.png" TargetMode="External"/><Relationship Id="rId10" Type="http://schemas.openxmlformats.org/officeDocument/2006/relationships/hyperlink" Target="https://free-png.ru/wp-content/uploads/2021/10/free-png.ru-521.png" TargetMode="External"/><Relationship Id="rId4" Type="http://schemas.openxmlformats.org/officeDocument/2006/relationships/hyperlink" Target="https://img2.freepng.ru/20180524/ekh/kisspng-bicycle-pumps-fuel-dispenser-clip-art-menifee-bicycles-inc-5b066921c50540.428191931527146785807.jpg" TargetMode="External"/><Relationship Id="rId9" Type="http://schemas.openxmlformats.org/officeDocument/2006/relationships/hyperlink" Target="http://clipart-library.com/images_k/winter-scene-silhouette/winter-scene-silhouette-11.png" TargetMode="External"/><Relationship Id="rId14" Type="http://schemas.openxmlformats.org/officeDocument/2006/relationships/hyperlink" Target="https://i.pinimg.com/originals/6f/65/29/6f65295ad6664f66efeb6d460c06d997.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3.bp.blogspot.com/-RJrb6O6ENEs/Wp-bbduv6ZI/AAAAAAAAJyM/vBrtI13j-mACR3GQMu4-RcRU_8eRBcbnQCLcBGAs/s1600/13.png" TargetMode="External"/><Relationship Id="rId13" Type="http://schemas.openxmlformats.org/officeDocument/2006/relationships/hyperlink" Target="https://dou24.ru/235/images/dsad/0_128711_43919b18_orig_56e1895c75b90.png" TargetMode="External"/><Relationship Id="rId3" Type="http://schemas.openxmlformats.org/officeDocument/2006/relationships/hyperlink" Target="https://cdn.dribbble.com/users/197047/screenshots/1533747/belle.gif" TargetMode="External"/><Relationship Id="rId7" Type="http://schemas.openxmlformats.org/officeDocument/2006/relationships/hyperlink" Target="https://catherineasquithgallery.com/uploads/posts/2021-02/1612788035_171-p-goluboi-prozrachnii-fon-218.png" TargetMode="External"/><Relationship Id="rId12" Type="http://schemas.openxmlformats.org/officeDocument/2006/relationships/hyperlink" Target="http://co8tula.ru/upload/iblock/a49/a4915c9eea8ea89a047fa90440488c3e.jpg" TargetMode="External"/><Relationship Id="rId2" Type="http://schemas.openxmlformats.org/officeDocument/2006/relationships/hyperlink" Target="https://img.clipartlook.com/boat-free-to-use-clip-art-boat-clipart-1024_839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um.materinstvo.ru/uploads/1265896340/post-142790-1266055905.png" TargetMode="External"/><Relationship Id="rId11" Type="http://schemas.openxmlformats.org/officeDocument/2006/relationships/hyperlink" Target="https://i.pinimg.com/originals/0e/a4/00/0ea4003dbeb40b68937fb4241eb2c2ba.png" TargetMode="External"/><Relationship Id="rId5" Type="http://schemas.openxmlformats.org/officeDocument/2006/relationships/hyperlink" Target="https://proper-hobby.ru/d/c0445f71d1598d2ceb5c305041569ecb.gif" TargetMode="External"/><Relationship Id="rId15" Type="http://schemas.openxmlformats.org/officeDocument/2006/relationships/hyperlink" Target="https://1.bp.blogspot.com/-L66RUfwmKO0/YFb0jhPFr3I/AAAAAAAAKes/erBwEWaTwxEpUYGysa3PVH63z4pe5JMoACLcBGAsYHQ/s720/orig.gif" TargetMode="External"/><Relationship Id="rId10" Type="http://schemas.openxmlformats.org/officeDocument/2006/relationships/hyperlink" Target="https://i.pinimg.com/originals/cb/19/4d/cb194d533daee59f23422618be44fca7.png" TargetMode="External"/><Relationship Id="rId4" Type="http://schemas.openxmlformats.org/officeDocument/2006/relationships/hyperlink" Target="https://3mu.ru/wp-content/uploads/2015/12/melniza-na-prozrachnom-fone.png" TargetMode="External"/><Relationship Id="rId9" Type="http://schemas.openxmlformats.org/officeDocument/2006/relationships/hyperlink" Target="https://funforkids.ru/pictures/butterfly_forkids/butterfly024.png" TargetMode="External"/><Relationship Id="rId14" Type="http://schemas.openxmlformats.org/officeDocument/2006/relationships/hyperlink" Target="https://thumbs.gfycat.com/SaltyGrayCero-size_restricted.gi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st.depositphotos.com/1216711/2513/v/450/depositphotos_25139731-stock-illustration-the-doors-of-the-room.jpg" TargetMode="External"/><Relationship Id="rId13" Type="http://schemas.openxmlformats.org/officeDocument/2006/relationships/hyperlink" Target="https://catherineasquithgallery.com/uploads/posts/2021-03/1614555971_96-p-kartinka-zvezdi-na-belom-fone-104.jpg" TargetMode="External"/><Relationship Id="rId3" Type="http://schemas.openxmlformats.org/officeDocument/2006/relationships/hyperlink" Target="https://free-png.ru/wp-content/uploads/2020/10/drako147-63479f90.png" TargetMode="External"/><Relationship Id="rId7" Type="http://schemas.openxmlformats.org/officeDocument/2006/relationships/hyperlink" Target="https://fhd.videouroki.net/tests/532096/image_5d95bd0dd9d2f.png" TargetMode="External"/><Relationship Id="rId12" Type="http://schemas.openxmlformats.org/officeDocument/2006/relationships/hyperlink" Target="https://static.tildacdn.com/tild3562-3234-4532-b034-653462363334/spiral-line-png-1.png" TargetMode="External"/><Relationship Id="rId2" Type="http://schemas.openxmlformats.org/officeDocument/2006/relationships/hyperlink" Target="https://svgsilh.com/png-1024/24981-3f51b5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egif.com/wp-content/gifs/fire-77.gif" TargetMode="External"/><Relationship Id="rId11" Type="http://schemas.openxmlformats.org/officeDocument/2006/relationships/hyperlink" Target="https://catherineasquithgallery.com/uploads/posts/2021-03/1614587664_46-p-malchik-na-belom-fone-kartinka-58.png" TargetMode="External"/><Relationship Id="rId5" Type="http://schemas.openxmlformats.org/officeDocument/2006/relationships/hyperlink" Target="https://static.tildacdn.com/tild3937-6232-4864-a639-396439653630/Untitled-1.png" TargetMode="External"/><Relationship Id="rId15" Type="http://schemas.openxmlformats.org/officeDocument/2006/relationships/hyperlink" Target="https://i.pinimg.com/originals/d9/f6/7b/d9f67b001df3831a6018b3bcbb84c047.gif" TargetMode="External"/><Relationship Id="rId10" Type="http://schemas.openxmlformats.org/officeDocument/2006/relationships/hyperlink" Target="https://beton-feodosiya.ru/800/600/https/www.pinclipart.com/picdir/big/122-1221805_-slide-clipart-png-download.png" TargetMode="External"/><Relationship Id="rId4" Type="http://schemas.openxmlformats.org/officeDocument/2006/relationships/hyperlink" Target="https://znpress.ru/wp-content/uploads/2021/08/use-these-free-images-for-your-websites-art-projects-reports-and-___.png" TargetMode="External"/><Relationship Id="rId9" Type="http://schemas.openxmlformats.org/officeDocument/2006/relationships/hyperlink" Target="https://creazilla-store.fra1.digitaloceanspaces.com/cliparts/5738/dog-clipart-md.png" TargetMode="External"/><Relationship Id="rId14" Type="http://schemas.openxmlformats.org/officeDocument/2006/relationships/hyperlink" Target="https://i.pinimg.com/originals/7e/33/16/7e3316ca7c65c80f110308bdb9238543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slide" Target="slide9.xml"/><Relationship Id="rId26" Type="http://schemas.openxmlformats.org/officeDocument/2006/relationships/slide" Target="slide15.xml"/><Relationship Id="rId39" Type="http://schemas.openxmlformats.org/officeDocument/2006/relationships/image" Target="../media/image24.svg"/><Relationship Id="rId21" Type="http://schemas.openxmlformats.org/officeDocument/2006/relationships/image" Target="../media/image16.png"/><Relationship Id="rId34" Type="http://schemas.openxmlformats.org/officeDocument/2006/relationships/slide" Target="slide18.xml"/><Relationship Id="rId42" Type="http://schemas.microsoft.com/office/2007/relationships/hdphoto" Target="../media/hdphoto6.wdp"/><Relationship Id="rId47" Type="http://schemas.openxmlformats.org/officeDocument/2006/relationships/image" Target="../media/image26.png"/><Relationship Id="rId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slide" Target="slide8.xml"/><Relationship Id="rId29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24" Type="http://schemas.openxmlformats.org/officeDocument/2006/relationships/slide" Target="slide12.xml"/><Relationship Id="rId32" Type="http://schemas.openxmlformats.org/officeDocument/2006/relationships/image" Target="../media/image21.png"/><Relationship Id="rId37" Type="http://schemas.openxmlformats.org/officeDocument/2006/relationships/slide" Target="slide21.xml"/><Relationship Id="rId40" Type="http://schemas.openxmlformats.org/officeDocument/2006/relationships/slide" Target="slide22.xml"/><Relationship Id="rId45" Type="http://schemas.microsoft.com/office/2007/relationships/hdphoto" Target="../media/hdphoto2.wdp"/><Relationship Id="rId5" Type="http://schemas.openxmlformats.org/officeDocument/2006/relationships/slide" Target="slide19.xml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3.wdp"/><Relationship Id="rId36" Type="http://schemas.microsoft.com/office/2007/relationships/hdphoto" Target="../media/hdphoto5.wdp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31" Type="http://schemas.openxmlformats.org/officeDocument/2006/relationships/slide" Target="slide17.xml"/><Relationship Id="rId44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slide" Target="slide13.xml"/><Relationship Id="rId14" Type="http://schemas.openxmlformats.org/officeDocument/2006/relationships/slide" Target="slide7.xml"/><Relationship Id="rId22" Type="http://schemas.openxmlformats.org/officeDocument/2006/relationships/slide" Target="slide11.xml"/><Relationship Id="rId27" Type="http://schemas.openxmlformats.org/officeDocument/2006/relationships/image" Target="../media/image19.png"/><Relationship Id="rId30" Type="http://schemas.openxmlformats.org/officeDocument/2006/relationships/image" Target="../media/image20.png"/><Relationship Id="rId35" Type="http://schemas.openxmlformats.org/officeDocument/2006/relationships/image" Target="../media/image22.png"/><Relationship Id="rId43" Type="http://schemas.openxmlformats.org/officeDocument/2006/relationships/slide" Target="slide23.xml"/><Relationship Id="rId8" Type="http://schemas.openxmlformats.org/officeDocument/2006/relationships/image" Target="../media/image10.png"/><Relationship Id="rId3" Type="http://schemas.openxmlformats.org/officeDocument/2006/relationships/slide" Target="slide6.xml"/><Relationship Id="rId12" Type="http://schemas.openxmlformats.org/officeDocument/2006/relationships/image" Target="../media/image3.pn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microsoft.com/office/2007/relationships/hdphoto" Target="../media/hdphoto4.wdp"/><Relationship Id="rId38" Type="http://schemas.openxmlformats.org/officeDocument/2006/relationships/image" Target="../media/image23.png"/><Relationship Id="rId46" Type="http://schemas.openxmlformats.org/officeDocument/2006/relationships/slide" Target="slide20.xml"/><Relationship Id="rId20" Type="http://schemas.openxmlformats.org/officeDocument/2006/relationships/slide" Target="slide10.xml"/><Relationship Id="rId4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slide" Target="slide5.xml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openxmlformats.org/officeDocument/2006/relationships/slide" Target="slide5.xml"/><Relationship Id="rId10" Type="http://schemas.openxmlformats.org/officeDocument/2006/relationships/image" Target="../media/image35.png"/><Relationship Id="rId4" Type="http://schemas.openxmlformats.org/officeDocument/2006/relationships/image" Target="../media/image4.gi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8.png"/><Relationship Id="rId5" Type="http://schemas.openxmlformats.org/officeDocument/2006/relationships/image" Target="../media/image4.gif"/><Relationship Id="rId10" Type="http://schemas.openxmlformats.org/officeDocument/2006/relationships/image" Target="../media/image37.png"/><Relationship Id="rId4" Type="http://schemas.microsoft.com/office/2007/relationships/hdphoto" Target="../media/hdphoto9.wdp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2.wdp"/><Relationship Id="rId3" Type="http://schemas.openxmlformats.org/officeDocument/2006/relationships/image" Target="../media/image40.png"/><Relationship Id="rId7" Type="http://schemas.openxmlformats.org/officeDocument/2006/relationships/image" Target="../media/image4.gi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7.sv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microsoft.com/office/2007/relationships/hdphoto" Target="../media/hdphoto10.wdp"/><Relationship Id="rId9" Type="http://schemas.openxmlformats.org/officeDocument/2006/relationships/image" Target="../media/image15.png"/><Relationship Id="rId1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снимок экрана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D95768EC-CC9C-4739-AB67-623AB83B65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75" y="1036818"/>
            <a:ext cx="6145301" cy="46520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9663C-5609-4A06-BC4E-0BE04C492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705" y="363071"/>
            <a:ext cx="6370820" cy="6253630"/>
          </a:xfrm>
        </p:spPr>
        <p:txBody>
          <a:bodyPr anchor="b"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комплекса дыхательной гимнастики для автоматизации звуков позднего онтогенеза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«Играя с ветерком».</a:t>
            </a:r>
            <a:br>
              <a:rPr lang="ru-RU" sz="4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Рочева Ольга Вячеславовна</a:t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75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91 компенсирующего вида» Республика Коми, г. Ухта, </a:t>
            </a:r>
            <a:r>
              <a:rPr lang="ru-RU" sz="2200" b="1" dirty="0" err="1">
                <a:solidFill>
                  <a:srgbClr val="075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200" b="1" dirty="0">
                <a:solidFill>
                  <a:srgbClr val="075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Шудаяг.</a:t>
            </a:r>
            <a:br>
              <a:rPr lang="ru-RU" sz="2200" b="1" dirty="0">
                <a:solidFill>
                  <a:srgbClr val="075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75D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Изображение выглядит как силуэ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B6C219C-54F1-4D16-B77B-4FE27609C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845525" y="-1343790"/>
            <a:ext cx="3105882" cy="7491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F28AB-C8CA-4A40-A724-C6639F1D3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6725">
            <a:off x="7048600" y="952602"/>
            <a:ext cx="4600740" cy="460074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илуэ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D3B00B4-9895-41DA-9CBD-E7FF15C2D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>
          <a:xfrm rot="5400000" flipV="1">
            <a:off x="7953322" y="1914097"/>
            <a:ext cx="3105882" cy="5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Цилиндр 5">
            <a:extLst>
              <a:ext uri="{FF2B5EF4-FFF2-40B4-BE49-F238E27FC236}">
                <a16:creationId xmlns:a16="http://schemas.microsoft.com/office/drawing/2014/main" id="{8707EA18-4C27-4CDA-93E9-474C196BEB72}"/>
              </a:ext>
            </a:extLst>
          </p:cNvPr>
          <p:cNvSpPr/>
          <p:nvPr/>
        </p:nvSpPr>
        <p:spPr>
          <a:xfrm>
            <a:off x="4758341" y="3298371"/>
            <a:ext cx="396480" cy="3327653"/>
          </a:xfrm>
          <a:prstGeom prst="ca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70FA4-D6DD-4835-8347-68A1F902BE7E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4" name="Рисунок 13">
            <a:hlinkClick r:id="rId3" action="ppaction://hlinksldjump"/>
            <a:extLst>
              <a:ext uri="{FF2B5EF4-FFF2-40B4-BE49-F238E27FC236}">
                <a16:creationId xmlns:a16="http://schemas.microsoft.com/office/drawing/2014/main" id="{C507A3B5-4750-4A44-80C3-66D5E42B1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0308" y="112445"/>
            <a:ext cx="1430853" cy="143978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8A4260-1099-4385-B814-3168B768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93026" y="163548"/>
            <a:ext cx="2363327" cy="12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5C45-B194-49BB-81BD-E21B856CA960}"/>
              </a:ext>
            </a:extLst>
          </p:cNvPr>
          <p:cNvSpPr txBox="1"/>
          <p:nvPr/>
        </p:nvSpPr>
        <p:spPr>
          <a:xfrm>
            <a:off x="114299" y="137019"/>
            <a:ext cx="3023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вертушки вращаются, произноси звук длительно на одном выдохе.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включить анимацию, нажми на кнопку пуск.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B43DC1-29F0-4656-A69C-713398BC0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5" name="Цилиндр 14">
            <a:extLst>
              <a:ext uri="{FF2B5EF4-FFF2-40B4-BE49-F238E27FC236}">
                <a16:creationId xmlns:a16="http://schemas.microsoft.com/office/drawing/2014/main" id="{5C1860AC-0541-4581-8FC8-9EC2D97D70A5}"/>
              </a:ext>
            </a:extLst>
          </p:cNvPr>
          <p:cNvSpPr/>
          <p:nvPr/>
        </p:nvSpPr>
        <p:spPr>
          <a:xfrm>
            <a:off x="7037180" y="3298371"/>
            <a:ext cx="396480" cy="3327653"/>
          </a:xfrm>
          <a:prstGeom prst="ca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2B181C-A56A-4E66-B75A-CCD688E3F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20" y="1013617"/>
            <a:ext cx="3929721" cy="39031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03A515-A95E-4794-87C8-BA3CAD52F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5331" y="1221493"/>
            <a:ext cx="3929721" cy="39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Изображение выглядит как автомобиль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F44B657-BDA0-46CA-9FC3-E050DB63B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77" y="1478589"/>
            <a:ext cx="8795872" cy="555578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F1D2551-1D6F-4499-9DF5-0E020D71F7C8}"/>
              </a:ext>
            </a:extLst>
          </p:cNvPr>
          <p:cNvGrpSpPr/>
          <p:nvPr/>
        </p:nvGrpSpPr>
        <p:grpSpPr>
          <a:xfrm>
            <a:off x="2426710" y="3882638"/>
            <a:ext cx="7821128" cy="2894004"/>
            <a:chOff x="2623571" y="3933657"/>
            <a:chExt cx="7821128" cy="279446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B8CD789-4A43-4D2E-975D-82F48C7B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5413" y="4748821"/>
              <a:ext cx="1555982" cy="1523704"/>
            </a:xfrm>
            <a:prstGeom prst="ellipse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6CA3897-DD1F-4AD9-A327-D45EF8377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35" b="94355" l="10000" r="90000">
                          <a14:foregroundMark x1="35778" y1="12258" x2="43333" y2="7097"/>
                          <a14:foregroundMark x1="43333" y1="7097" x2="43667" y2="7097"/>
                          <a14:foregroundMark x1="66667" y1="89677" x2="70000" y2="90806"/>
                          <a14:foregroundMark x1="48556" y1="91774" x2="50667" y2="92258"/>
                          <a14:foregroundMark x1="39556" y1="92581" x2="40333" y2="90806"/>
                          <a14:foregroundMark x1="67556" y1="93871" x2="71000" y2="94355"/>
                          <a14:foregroundMark x1="46333" y1="2258" x2="47000" y2="2742"/>
                          <a14:foregroundMark x1="40222" y1="1935" x2="40222" y2="1935"/>
                          <a14:foregroundMark x1="36000" y1="94355" x2="36556" y2="94355"/>
                          <a14:backgroundMark x1="41222" y1="3710" x2="41222" y2="3710"/>
                          <a14:backgroundMark x1="38889" y1="3710" x2="38889" y2="3710"/>
                          <a14:backgroundMark x1="70333" y1="72903" x2="70333" y2="72903"/>
                          <a14:backgroundMark x1="70444" y1="78387" x2="70444" y2="78387"/>
                          <a14:backgroundMark x1="75000" y1="83065" x2="75000" y2="83065"/>
                          <a14:backgroundMark x1="78000" y1="80000" x2="78000" y2="80000"/>
                          <a14:backgroundMark x1="50556" y1="87581" x2="50556" y2="87581"/>
                          <a14:backgroundMark x1="62222" y1="71935" x2="64889" y2="78871"/>
                          <a14:backgroundMark x1="67000" y1="68226" x2="64111" y2="74194"/>
                          <a14:backgroundMark x1="69222" y1="65161" x2="67111" y2="70161"/>
                          <a14:backgroundMark x1="68778" y1="68226" x2="69889" y2="74194"/>
                          <a14:backgroundMark x1="70111" y1="64839" x2="76444" y2="69839"/>
                          <a14:backgroundMark x1="61778" y1="71613" x2="63444" y2="68226"/>
                          <a14:backgroundMark x1="62444" y1="71613" x2="63444" y2="67903"/>
                          <a14:backgroundMark x1="70222" y1="62419" x2="74222" y2="65484"/>
                          <a14:backgroundMark x1="63444" y1="78226" x2="64444" y2="81935"/>
                          <a14:backgroundMark x1="62778" y1="70806" x2="63444" y2="67419"/>
                          <a14:backgroundMark x1="62778" y1="71452" x2="63222" y2="68226"/>
                          <a14:backgroundMark x1="62444" y1="72903" x2="63444" y2="67097"/>
                          <a14:backgroundMark x1="62222" y1="71613" x2="63222" y2="67097"/>
                          <a14:backgroundMark x1="68000" y1="79839" x2="69444" y2="78226"/>
                          <a14:backgroundMark x1="67111" y1="82581" x2="69222" y2="80323"/>
                          <a14:backgroundMark x1="73000" y1="85323" x2="73778" y2="82903"/>
                          <a14:backgroundMark x1="73778" y1="76290" x2="74556" y2="76290"/>
                          <a14:backgroundMark x1="73778" y1="75645" x2="75444" y2="75645"/>
                          <a14:backgroundMark x1="62444" y1="73871" x2="62222" y2="70161"/>
                          <a14:backgroundMark x1="62222" y1="69516" x2="62222" y2="74839"/>
                          <a14:backgroundMark x1="75000" y1="67097" x2="79778" y2="70484"/>
                          <a14:backgroundMark x1="63444" y1="73548" x2="67333" y2="74516"/>
                          <a14:backgroundMark x1="66333" y1="65806" x2="68000" y2="62742"/>
                          <a14:backgroundMark x1="71889" y1="85323" x2="74000" y2="82581"/>
                          <a14:backgroundMark x1="62667" y1="70806" x2="65111" y2="66452"/>
                        </a14:backgroundRemoval>
                      </a14:imgEffect>
                      <a14:imgEffect>
                        <a14:colorTemperature colorTemp="4820"/>
                      </a14:imgEffect>
                      <a14:imgEffect>
                        <a14:saturation sat="132000"/>
                      </a14:imgEffect>
                      <a14:imgEffect>
                        <a14:brightnessContrast bright="27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574" t="39273" r="12696" b="-963"/>
            <a:stretch/>
          </p:blipFill>
          <p:spPr>
            <a:xfrm>
              <a:off x="2623571" y="3933657"/>
              <a:ext cx="7821128" cy="2794460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9718B3-DF3B-4A13-8520-2BDCCC13AF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5" b="94355" l="10000" r="90000">
                        <a14:foregroundMark x1="35778" y1="12258" x2="43333" y2="7097"/>
                        <a14:foregroundMark x1="43333" y1="7097" x2="43667" y2="7097"/>
                        <a14:foregroundMark x1="66667" y1="89677" x2="70000" y2="90806"/>
                        <a14:foregroundMark x1="48556" y1="91774" x2="50667" y2="92258"/>
                        <a14:foregroundMark x1="39556" y1="92581" x2="40333" y2="90806"/>
                        <a14:foregroundMark x1="67556" y1="93871" x2="71000" y2="94355"/>
                        <a14:foregroundMark x1="46333" y1="2258" x2="47000" y2="2742"/>
                        <a14:foregroundMark x1="40222" y1="1935" x2="40222" y2="1935"/>
                        <a14:foregroundMark x1="36000" y1="94355" x2="36556" y2="94355"/>
                        <a14:backgroundMark x1="41222" y1="3710" x2="41222" y2="3710"/>
                        <a14:backgroundMark x1="38889" y1="3710" x2="38889" y2="3710"/>
                        <a14:backgroundMark x1="70333" y1="72903" x2="70333" y2="72903"/>
                        <a14:backgroundMark x1="70444" y1="78387" x2="70444" y2="78387"/>
                        <a14:backgroundMark x1="75000" y1="83065" x2="75000" y2="83065"/>
                        <a14:backgroundMark x1="78000" y1="80000" x2="78000" y2="80000"/>
                        <a14:backgroundMark x1="50556" y1="87581" x2="50556" y2="87581"/>
                      </a14:backgroundRemoval>
                    </a14:imgEffect>
                    <a14:imgEffect>
                      <a14:colorTemperature colorTemp="4633"/>
                    </a14:imgEffect>
                    <a14:imgEffect>
                      <a14:saturation sat="175000"/>
                    </a14:imgEffect>
                    <a14:imgEffect>
                      <a14:brightnessContrast bright="1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60180"/>
          <a:stretch/>
        </p:blipFill>
        <p:spPr>
          <a:xfrm>
            <a:off x="4330611" y="1088177"/>
            <a:ext cx="6768512" cy="27944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70FA4-D6DD-4835-8347-68A1F902BE7E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D8A4260-1099-4385-B814-3168B768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266060" y="128298"/>
            <a:ext cx="2363327" cy="132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5C45-B194-49BB-81BD-E21B856CA960}"/>
              </a:ext>
            </a:extLst>
          </p:cNvPr>
          <p:cNvSpPr txBox="1"/>
          <p:nvPr/>
        </p:nvSpPr>
        <p:spPr>
          <a:xfrm>
            <a:off x="8940" y="164816"/>
            <a:ext cx="3023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водителю накачать колесо. Произноси звук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коротко.Чтобы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включить анимацию, нажми на кнопку пуск.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B43DC1-29F0-4656-A69C-713398BC049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25" name="Рисунок 24">
            <a:hlinkClick r:id="rId11" action="ppaction://hlinksldjump"/>
            <a:extLst>
              <a:ext uri="{FF2B5EF4-FFF2-40B4-BE49-F238E27FC236}">
                <a16:creationId xmlns:a16="http://schemas.microsoft.com/office/drawing/2014/main" id="{B250BD11-69E5-4800-BF85-0BDC942CFF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562" y="128298"/>
            <a:ext cx="1142297" cy="14811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5E55713-2CA8-4DD3-BF38-BFE235B714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11" y="5158221"/>
            <a:ext cx="718387" cy="7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026 0.041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8FB66-30A2-4921-B2EF-2971D4BD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200000"/>
                    </a14:imgEffect>
                    <a14:imgEffect>
                      <a14:brightnessContrast bright="1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75"/>
          <a:stretch/>
        </p:blipFill>
        <p:spPr>
          <a:xfrm>
            <a:off x="-9504" y="0"/>
            <a:ext cx="12192000" cy="4906113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17010CD-392A-4E86-9DBB-31E41A7049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890"/>
                    </a14:imgEffect>
                    <a14:imgEffect>
                      <a14:saturation sat="124000"/>
                    </a14:imgEffect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4" y="1235244"/>
            <a:ext cx="12192000" cy="56227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4BAEC-AE7E-4961-938C-44157A1A000D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8C9062-F2AE-4412-9664-FEAEBEAA1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940718"/>
            <a:ext cx="4762500" cy="4762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34D1CE-8E9D-428E-B493-C1E7E53490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1124954-7D96-4240-A99C-2647B344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456029" y="145269"/>
            <a:ext cx="2506604" cy="14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B2B8BD-368A-41C2-8503-032059619953}"/>
              </a:ext>
            </a:extLst>
          </p:cNvPr>
          <p:cNvSpPr txBox="1"/>
          <p:nvPr/>
        </p:nvSpPr>
        <p:spPr>
          <a:xfrm>
            <a:off x="167723" y="281497"/>
            <a:ext cx="3098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бычку пройти лыжню. Произноси звук длительно на одном выдохе.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включить анимацию, нажми на кнопку пуск.</a:t>
            </a:r>
          </a:p>
        </p:txBody>
      </p:sp>
      <p:pic>
        <p:nvPicPr>
          <p:cNvPr id="21" name="Рисунок 20">
            <a:hlinkClick r:id="rId10" action="ppaction://hlinksldjump"/>
            <a:extLst>
              <a:ext uri="{FF2B5EF4-FFF2-40B4-BE49-F238E27FC236}">
                <a16:creationId xmlns:a16="http://schemas.microsoft.com/office/drawing/2014/main" id="{6573A346-36EF-44DE-A24D-4DB368017E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528826" y="228119"/>
            <a:ext cx="1346064" cy="14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1 -0.01297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C8184D1-9897-41EC-A4CF-B32C8F6C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4BAEC-AE7E-4961-938C-44157A1A000D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41124954-7D96-4240-A99C-2647B344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217926" y="82193"/>
            <a:ext cx="2340958" cy="1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B2B8BD-368A-41C2-8503-032059619953}"/>
              </a:ext>
            </a:extLst>
          </p:cNvPr>
          <p:cNvSpPr txBox="1"/>
          <p:nvPr/>
        </p:nvSpPr>
        <p:spPr>
          <a:xfrm>
            <a:off x="147293" y="214008"/>
            <a:ext cx="2614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Пароход плывет и гудит. Произноси звук, тогда, когда из трубы парохода выходит пар.</a:t>
            </a:r>
          </a:p>
        </p:txBody>
      </p:sp>
      <p:pic>
        <p:nvPicPr>
          <p:cNvPr id="10" name="Рисунок 9">
            <a:hlinkClick r:id="rId5" action="ppaction://hlinksldjump"/>
            <a:extLst>
              <a:ext uri="{FF2B5EF4-FFF2-40B4-BE49-F238E27FC236}">
                <a16:creationId xmlns:a16="http://schemas.microsoft.com/office/drawing/2014/main" id="{4B3A0878-456C-47CB-B0A4-43F3AF3EE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78717" y="166338"/>
            <a:ext cx="1654728" cy="15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3E48AD-7700-4DAE-8E36-CA1BCC13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>
          <a:xfrm>
            <a:off x="-16368" y="2286000"/>
            <a:ext cx="12208368" cy="457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45833-B181-4647-A4EA-08861C9D2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23"/>
                    </a14:imgEffect>
                    <a14:imgEffect>
                      <a14:saturation sat="310000"/>
                    </a14:imgEffect>
                    <a14:imgEffect>
                      <a14:brightnessContrast bright="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5036">
            <a:off x="265011" y="1181560"/>
            <a:ext cx="3645397" cy="30644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20" name="Рисунок 19">
            <a:hlinkClick r:id="rId6" action="ppaction://hlinksldjump"/>
            <a:extLst>
              <a:ext uri="{FF2B5EF4-FFF2-40B4-BE49-F238E27FC236}">
                <a16:creationId xmlns:a16="http://schemas.microsoft.com/office/drawing/2014/main" id="{0D5660B8-596F-486F-8F6B-777EC1CAE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9238" y="163880"/>
            <a:ext cx="1438168" cy="179347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17D6F47-8F66-4D48-97E0-B4078BB9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456029" y="70013"/>
            <a:ext cx="2447978" cy="12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8586B6-3C8C-495B-B822-0900AC8E2D07}"/>
              </a:ext>
            </a:extLst>
          </p:cNvPr>
          <p:cNvSpPr txBox="1"/>
          <p:nvPr/>
        </p:nvSpPr>
        <p:spPr>
          <a:xfrm>
            <a:off x="120716" y="99443"/>
            <a:ext cx="318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аквалангисту добраться до сокровищ. Произноси звук длительно на одном выдохе. Чтобы включить анимацию, нажми на кнопку пуск.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A6201C-B7EB-40C8-956D-4F0FBE3D12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8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2162 -1.85185E-6 L 0.03789 -1.85185E-6 L 0.05742 0.00116 L 0.07539 0.00648 L 0.09453 0.01273 L 0.10794 0.02176 L 0.13008 0.03843 L 0.13893 0.05556 L 0.14102 0.07616 L 0.13373 0.09769 L 0.10925 0.11528 L 0.09297 0.13472 L 0.07982 0.15533 L 0.07461 0.1706 L 0.07643 0.1838 L 0.07761 0.20255 L 0.08646 0.21759 L 0.0987 0.225 L 0.11667 0.23611 L 0.13425 0.24445 L 0.17656 0.25046 L 0.20274 0.25347 L 0.23737 0.24931 L 0.27969 0.23611 L 0.30169 0.21852 L 0.32331 0.1963 L 0.34558 0.1706 L 0.37578 0.14977 L 0.3974 0.13959 L 0.42266 0.13357 L 0.44492 0.12824 L 0.48828 0.12639 L 0.50912 0.12546 L 0.53255 0.13033 L 0.55404 0.13959 L 0.57474 0.14699 L 0.59323 0.15625 L 0.60781 0.17153 L 0.61276 0.1882 L 0.61498 0.2044 L 0.60834 0.21852 L 0.58867 0.23611 L 0.57474 0.24838 L 0.5556 0.26158 L 0.54818 0.27292 L 0.54518 0.29352 L 0.54518 0.31806 L 0.55495 0.33218 L 0.56784 0.34884 L 0.58229 0.35347 L 0.58334 0.35209 " pathEditMode="relative" rAng="0" ptsTypes="AAAAAAAAAAAAAAAAAAAAAAAAAAAAAAAAAAAAAAAAAAAAAAAAAA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2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70FA4-D6DD-4835-8347-68A1F902BE7E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4" name="Рисунок 13">
            <a:hlinkClick r:id="rId3" action="ppaction://hlinksldjump"/>
            <a:extLst>
              <a:ext uri="{FF2B5EF4-FFF2-40B4-BE49-F238E27FC236}">
                <a16:creationId xmlns:a16="http://schemas.microsoft.com/office/drawing/2014/main" id="{C507A3B5-4750-4A44-80C3-66D5E42B1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835" y="141334"/>
            <a:ext cx="1077218" cy="107721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8A4260-1099-4385-B814-3168B768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76207" y="318814"/>
            <a:ext cx="2423748" cy="123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5C45-B194-49BB-81BD-E21B856CA960}"/>
              </a:ext>
            </a:extLst>
          </p:cNvPr>
          <p:cNvSpPr txBox="1"/>
          <p:nvPr/>
        </p:nvSpPr>
        <p:spPr>
          <a:xfrm>
            <a:off x="193167" y="401372"/>
            <a:ext cx="3023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лопаются пузыри, произноси звук коротко. Чтобы включить анимацию, нажми на кнопку пуск.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B43DC1-29F0-4656-A69C-713398BC0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E5BAE-F3FD-4DD9-858E-9813417C8E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colorTemperature colorTemp="6321"/>
                    </a14:imgEffect>
                    <a14:imgEffect>
                      <a14:saturation sat="281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11126"/>
          <a:stretch/>
        </p:blipFill>
        <p:spPr>
          <a:xfrm>
            <a:off x="7537534" y="1677595"/>
            <a:ext cx="4418656" cy="506598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B4171CD-5BFD-4A5C-8406-6DA21261C2A0}"/>
              </a:ext>
            </a:extLst>
          </p:cNvPr>
          <p:cNvGrpSpPr/>
          <p:nvPr/>
        </p:nvGrpSpPr>
        <p:grpSpPr>
          <a:xfrm>
            <a:off x="6548626" y="1845226"/>
            <a:ext cx="908315" cy="880420"/>
            <a:chOff x="6819809" y="1866899"/>
            <a:chExt cx="908315" cy="82677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A16381B-4233-414B-BCEF-6DE8A957E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09" y="1866899"/>
              <a:ext cx="908315" cy="826776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6F200563-D531-4EB7-9AC8-B55E549DD9EC}"/>
                </a:ext>
              </a:extLst>
            </p:cNvPr>
            <p:cNvSpPr/>
            <p:nvPr/>
          </p:nvSpPr>
          <p:spPr>
            <a:xfrm>
              <a:off x="6887719" y="1933575"/>
              <a:ext cx="770381" cy="700231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2422703-87D1-4C76-8A73-A778B432969F}"/>
              </a:ext>
            </a:extLst>
          </p:cNvPr>
          <p:cNvGrpSpPr/>
          <p:nvPr/>
        </p:nvGrpSpPr>
        <p:grpSpPr>
          <a:xfrm>
            <a:off x="5408583" y="2725646"/>
            <a:ext cx="687417" cy="703354"/>
            <a:chOff x="6819809" y="1866899"/>
            <a:chExt cx="908315" cy="82677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60ED611-68A3-4395-A31C-17096F5B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09" y="1866899"/>
              <a:ext cx="908315" cy="826776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E595ABF-9517-4EED-95F7-334238D82ABA}"/>
                </a:ext>
              </a:extLst>
            </p:cNvPr>
            <p:cNvSpPr/>
            <p:nvPr/>
          </p:nvSpPr>
          <p:spPr>
            <a:xfrm>
              <a:off x="6887719" y="1933575"/>
              <a:ext cx="770381" cy="700231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9BD117B-F65D-4C46-A585-9212B5DC7798}"/>
              </a:ext>
            </a:extLst>
          </p:cNvPr>
          <p:cNvGrpSpPr/>
          <p:nvPr/>
        </p:nvGrpSpPr>
        <p:grpSpPr>
          <a:xfrm>
            <a:off x="4271189" y="4031958"/>
            <a:ext cx="1141847" cy="1152394"/>
            <a:chOff x="6819809" y="1866899"/>
            <a:chExt cx="908315" cy="82677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76494C0-4746-4AF7-8A31-3B68B159F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09" y="1866899"/>
              <a:ext cx="908315" cy="826776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7BC01952-2034-41F8-8A78-87D8BE93044F}"/>
                </a:ext>
              </a:extLst>
            </p:cNvPr>
            <p:cNvSpPr/>
            <p:nvPr/>
          </p:nvSpPr>
          <p:spPr>
            <a:xfrm>
              <a:off x="6887719" y="1933575"/>
              <a:ext cx="770381" cy="700231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4D5063D-1ACB-4936-83C2-5DE68B145C37}"/>
              </a:ext>
            </a:extLst>
          </p:cNvPr>
          <p:cNvGrpSpPr/>
          <p:nvPr/>
        </p:nvGrpSpPr>
        <p:grpSpPr>
          <a:xfrm>
            <a:off x="3021544" y="4851031"/>
            <a:ext cx="860907" cy="815251"/>
            <a:chOff x="6819809" y="1866899"/>
            <a:chExt cx="908315" cy="82677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D0785E-78CF-4C0E-8BE3-5B6C41B9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09" y="1866899"/>
              <a:ext cx="908315" cy="826776"/>
            </a:xfrm>
            <a:prstGeom prst="rect">
              <a:avLst/>
            </a:prstGeom>
          </p:spPr>
        </p:pic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CB362F9-8448-4F2A-AB84-8050E29DA9E2}"/>
                </a:ext>
              </a:extLst>
            </p:cNvPr>
            <p:cNvSpPr/>
            <p:nvPr/>
          </p:nvSpPr>
          <p:spPr>
            <a:xfrm>
              <a:off x="6887719" y="1933575"/>
              <a:ext cx="770381" cy="700231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DB4EFE5-4082-4DB4-AC16-45AA70186AC5}"/>
              </a:ext>
            </a:extLst>
          </p:cNvPr>
          <p:cNvGrpSpPr/>
          <p:nvPr/>
        </p:nvGrpSpPr>
        <p:grpSpPr>
          <a:xfrm>
            <a:off x="1557819" y="4643130"/>
            <a:ext cx="596290" cy="639959"/>
            <a:chOff x="6819809" y="1866899"/>
            <a:chExt cx="908315" cy="8267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878269F6-6464-41C3-84B8-6B797C40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809" y="1866899"/>
              <a:ext cx="908315" cy="826776"/>
            </a:xfrm>
            <a:prstGeom prst="rect">
              <a:avLst/>
            </a:prstGeom>
          </p:spPr>
        </p:pic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4F17F26-EAD4-4EBC-AA1B-DEB322AE8A50}"/>
                </a:ext>
              </a:extLst>
            </p:cNvPr>
            <p:cNvSpPr/>
            <p:nvPr/>
          </p:nvSpPr>
          <p:spPr>
            <a:xfrm>
              <a:off x="6887719" y="1933575"/>
              <a:ext cx="770381" cy="700231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858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6C16599-7EEF-4500-AB6E-4DEE845A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/>
          <a:stretch/>
        </p:blipFill>
        <p:spPr>
          <a:xfrm flipH="1">
            <a:off x="17784" y="0"/>
            <a:ext cx="12199794" cy="69662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4" name="Рисунок 3" descr="Изображение выглядит как цветок, растение, калл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8EADA3F7-83AD-4206-8872-D08781BCC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9"/>
          <a:stretch/>
        </p:blipFill>
        <p:spPr>
          <a:xfrm>
            <a:off x="2290339" y="4017451"/>
            <a:ext cx="1551709" cy="293956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цветок, растение, калл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E7015EE8-9D33-4BE0-AC6D-15DB4A25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>
          <a:xfrm flipH="1">
            <a:off x="4544290" y="4021936"/>
            <a:ext cx="1551709" cy="2935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цветок, растение, калл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125F5030-4BD2-4914-9465-CA0064EAA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497" y="4097592"/>
            <a:ext cx="1551710" cy="276040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цветок, растение, калл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89448A79-5DC4-43A2-AA90-8BE6079868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/>
        </p:blipFill>
        <p:spPr>
          <a:xfrm>
            <a:off x="6538479" y="3983385"/>
            <a:ext cx="1551709" cy="297363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5F60F6D-4B6F-4FA2-8904-ABB758712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0604"/>
            <a:ext cx="12192000" cy="2606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A6201C-B7EB-40C8-956D-4F0FBE3D12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8D3B90-B28E-4F1A-8D8F-30B64611F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148"/>
                    </a14:imgEffect>
                    <a14:imgEffect>
                      <a14:saturation sat="400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315" y="1374573"/>
            <a:ext cx="2234466" cy="2413743"/>
          </a:xfrm>
          <a:prstGeom prst="rect">
            <a:avLst/>
          </a:prstGeom>
        </p:spPr>
      </p:pic>
      <p:pic>
        <p:nvPicPr>
          <p:cNvPr id="20" name="Рисунок 19">
            <a:hlinkClick r:id="rId9" action="ppaction://hlinksldjump"/>
            <a:extLst>
              <a:ext uri="{FF2B5EF4-FFF2-40B4-BE49-F238E27FC236}">
                <a16:creationId xmlns:a16="http://schemas.microsoft.com/office/drawing/2014/main" id="{0D5660B8-596F-486F-8F6B-777EC1CAE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57110" flipH="1">
            <a:off x="10440307" y="-63380"/>
            <a:ext cx="1872021" cy="202030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17D6F47-8F66-4D48-97E0-B4078BB9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476206" y="255974"/>
            <a:ext cx="2449873" cy="11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8586B6-3C8C-495B-B822-0900AC8E2D07}"/>
              </a:ext>
            </a:extLst>
          </p:cNvPr>
          <p:cNvSpPr txBox="1"/>
          <p:nvPr/>
        </p:nvSpPr>
        <p:spPr>
          <a:xfrm>
            <a:off x="219412" y="155151"/>
            <a:ext cx="2963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бабочка прыгает с цветочка на цветок, произноси звук коротко. Чтобы включить анимацию, нажми на кнопку пуск.</a:t>
            </a:r>
          </a:p>
        </p:txBody>
      </p:sp>
    </p:spTree>
    <p:extLst>
      <p:ext uri="{BB962C8B-B14F-4D97-AF65-F5344CB8AC3E}">
        <p14:creationId xmlns:p14="http://schemas.microsoft.com/office/powerpoint/2010/main" val="726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4699 L -1.04167E-6 0.04722 C 0.00586 0.04305 0.01159 0.03634 0.01784 0.03542 C 0.0543 0.03079 0.05964 0.03542 0.08802 0.04699 C 0.10365 0.06088 0.08425 0.04329 0.10261 0.06157 C 0.10482 0.06366 0.10716 0.06505 0.10912 0.06736 C 0.12044 0.07986 0.11094 0.07315 0.12057 0.07893 C 0.12227 0.08287 0.1237 0.0868 0.12552 0.09051 C 0.1319 0.10393 0.13112 0.0963 0.13685 0.11667 C 0.14492 0.14514 0.13503 0.10949 0.14336 0.14259 C 0.1444 0.14676 0.1457 0.15046 0.14662 0.1544 C 0.14792 0.15903 0.14857 0.16412 0.14987 0.16875 C 0.1513 0.17384 0.15326 0.17847 0.15482 0.18333 C 0.15534 0.18819 0.15573 0.19305 0.15651 0.19768 C 0.1569 0.20069 0.15781 0.20347 0.15807 0.20648 C 0.15886 0.21412 0.15912 0.22199 0.15977 0.22963 C 0.16029 0.22384 0.16068 0.21805 0.16133 0.21227 C 0.16172 0.20926 0.1625 0.20648 0.16302 0.2037 C 0.16354 0.19977 0.16393 0.19583 0.16458 0.1919 C 0.16615 0.18333 0.1681 0.17477 0.16953 0.16597 C 0.18255 0.07986 0.16862 0.13935 0.18086 0.10509 C 0.18451 0.09491 0.18646 0.08287 0.19232 0.07592 C 0.19375 0.0743 0.19557 0.0743 0.19727 0.07315 C 0.19948 0.07153 0.20156 0.06921 0.20378 0.06736 C 0.21367 0.07037 0.23034 0.07315 0.24128 0.08171 C 0.24636 0.08588 0.24844 0.09282 0.25261 0.0993 C 0.27305 0.13102 0.23998 0.07361 0.26901 0.12523 L 0.27552 0.1368 C 0.27656 0.14259 0.27734 0.14861 0.27878 0.1544 C 0.27956 0.15741 0.28099 0.15995 0.28203 0.16296 C 0.2832 0.16667 0.28438 0.1706 0.28529 0.17454 C 0.28919 0.1919 0.28776 0.18866 0.29011 0.2037 C 0.2944 0.23032 0.28802 0.18171 0.29505 0.23542 C 0.29805 0.25833 0.29518 0.24213 0.29831 0.2588 C 0.303 0.23912 0.3043 0.23657 0.30651 0.21528 C 0.30729 0.20648 0.30664 0.19745 0.30807 0.18912 C 0.30951 0.18079 0.31276 0.17384 0.31458 0.16597 C 0.31823 0.15069 0.31966 0.1338 0.32435 0.11944 C 0.32904 0.10532 0.33503 0.0831 0.34232 0.07014 C 0.34479 0.06574 0.3474 0.06157 0.35052 0.05856 C 0.35742 0.05185 0.36745 0.04838 0.37487 0.04421 C 0.38151 0.04051 0.38802 0.03634 0.39453 0.03264 C 0.40703 0.03356 0.41966 0.03171 0.43203 0.03542 C 0.43542 0.03634 0.45 0.05532 0.45326 0.05856 C 0.45638 0.0618 0.46003 0.06366 0.46302 0.06736 C 0.47279 0.0794 0.46667 0.07546 0.47279 0.0875 C 0.47695 0.0956 0.48581 0.11088 0.48581 0.11111 C 0.48685 0.11574 0.48789 0.1206 0.48906 0.12523 C 0.49258 0.13912 0.49193 0.1331 0.49401 0.1456 C 0.49453 0.14954 0.49505 0.15324 0.49557 0.15717 C 0.49623 0.16204 0.49649 0.1669 0.49727 0.17176 C 0.49896 0.18333 0.50117 0.19236 0.50378 0.2037 C 0.5043 0.21319 0.50326 0.22361 0.50534 0.23264 C 0.50612 0.23588 0.50807 0.22708 0.50859 0.22384 C 0.50964 0.21829 0.50964 0.21227 0.51029 0.20648 C 0.51185 0.19259 0.51354 0.18704 0.5168 0.17176 C 0.51836 0.1419 0.51706 0.14398 0.52162 0.11944 C 0.52266 0.11458 0.52331 0.10926 0.52487 0.10509 C 0.52669 0.10046 0.52943 0.09745 0.53151 0.09352 C 0.53425 0.08773 0.53737 0.07731 0.54128 0.07315 C 0.54623 0.06759 0.55195 0.06643 0.55755 0.06435 C 0.58529 0.06528 0.61302 0.06389 0.64076 0.06736 C 0.65274 0.06875 0.65794 0.0875 0.66185 0.10509 C 0.66302 0.10995 0.66445 0.11458 0.66511 0.11944 C 0.66654 0.12893 0.6655 0.14005 0.66836 0.14861 L 0.67331 0.16296 C 0.675 0.17546 0.67513 0.17569 0.67656 0.18912 C 0.67721 0.19491 0.67761 0.20069 0.67826 0.20648 C 0.68112 0.23565 0.67865 0.20486 0.68151 0.24421 C 0.69323 0.22731 0.69688 0.22106 0.71406 0.20648 C 0.72761 0.19491 0.74193 0.18542 0.75482 0.17176 C 0.76576 0.16018 0.77578 0.14583 0.78737 0.1368 C 0.80208 0.12546 0.81758 0.11759 0.83307 0.11088 C 0.87396 0.09329 0.90208 0.09005 0.94401 0.0875 C 0.99753 0.08472 1.01537 0.08472 1.05326 0.08472 L 1.05326 0.08495 L 1.04831 0.0875 " pathEditMode="relative" rAng="0" ptsTypes="AAAAAAAAAAA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56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E8AC9A-431A-4E9A-8DF4-A86E5BFC01BD}"/>
              </a:ext>
            </a:extLst>
          </p:cNvPr>
          <p:cNvGrpSpPr/>
          <p:nvPr/>
        </p:nvGrpSpPr>
        <p:grpSpPr>
          <a:xfrm>
            <a:off x="3878873" y="925751"/>
            <a:ext cx="7083377" cy="6075059"/>
            <a:chOff x="2769237" y="1339488"/>
            <a:chExt cx="7083377" cy="607505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52557A1-D6E1-434D-B4E2-08C044E66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4778">
              <a:off x="3494974" y="1647977"/>
              <a:ext cx="5604224" cy="4901153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9461FDD-A572-49C4-8F3F-ECCB54B08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63" b="90000" l="4844" r="94609">
                          <a14:foregroundMark x1="19609" y1="19609" x2="21406" y2="21094"/>
                          <a14:foregroundMark x1="19141" y1="16953" x2="24688" y2="21328"/>
                          <a14:foregroundMark x1="24688" y1="21328" x2="24688" y2="21406"/>
                          <a14:foregroundMark x1="33906" y1="9453" x2="41406" y2="16563"/>
                          <a14:foregroundMark x1="41406" y1="16563" x2="42109" y2="14609"/>
                          <a14:foregroundMark x1="32656" y1="6563" x2="33438" y2="7187"/>
                          <a14:foregroundMark x1="46563" y1="26250" x2="52344" y2="27344"/>
                          <a14:foregroundMark x1="50703" y1="22891" x2="50703" y2="24844"/>
                          <a14:foregroundMark x1="56641" y1="9141" x2="58906" y2="12109"/>
                          <a14:foregroundMark x1="7813" y1="38359" x2="4844" y2="42344"/>
                          <a14:foregroundMark x1="23047" y1="55859" x2="23047" y2="59062"/>
                          <a14:foregroundMark x1="42891" y1="53047" x2="43203" y2="55703"/>
                          <a14:foregroundMark x1="57813" y1="48438" x2="63906" y2="50391"/>
                          <a14:foregroundMark x1="56563" y1="47344" x2="58047" y2="48438"/>
                          <a14:foregroundMark x1="72891" y1="42500" x2="72891" y2="45391"/>
                          <a14:foregroundMark x1="82813" y1="32813" x2="82813" y2="35000"/>
                          <a14:foregroundMark x1="85391" y1="43438" x2="87656" y2="54688"/>
                          <a14:foregroundMark x1="93438" y1="50000" x2="94609" y2="50313"/>
                          <a14:foregroundMark x1="72891" y1="65703" x2="74063" y2="67188"/>
                          <a14:foregroundMark x1="58359" y1="63750" x2="59453" y2="65313"/>
                          <a14:foregroundMark x1="20000" y1="74844" x2="31641" y2="78750"/>
                          <a14:foregroundMark x1="36953" y1="82891" x2="37813" y2="83906"/>
                          <a14:foregroundMark x1="38750" y1="73359" x2="39688" y2="74453"/>
                          <a14:foregroundMark x1="64609" y1="77188" x2="67500" y2="78594"/>
                          <a14:foregroundMark x1="28594" y1="31875" x2="30781" y2="31563"/>
                          <a14:foregroundMark x1="82109" y1="31797" x2="85234" y2="34531"/>
                          <a14:foregroundMark x1="70625" y1="19375" x2="71641" y2="20547"/>
                          <a14:foregroundMark x1="49922" y1="43203" x2="50234" y2="45469"/>
                          <a14:foregroundMark x1="8984" y1="63516" x2="9141" y2="65313"/>
                          <a14:foregroundMark x1="22422" y1="76719" x2="26953" y2="79063"/>
                          <a14:foregroundMark x1="65625" y1="29453" x2="65547" y2="30547"/>
                          <a14:foregroundMark x1="39375" y1="16719" x2="43125" y2="16484"/>
                          <a14:foregroundMark x1="39063" y1="16719" x2="36484" y2="20703"/>
                          <a14:foregroundMark x1="41250" y1="11797" x2="44219" y2="16016"/>
                        </a14:backgroundRemoval>
                      </a14:imgEffect>
                      <a14:imgEffect>
                        <a14:sharpenSoften amount="70000"/>
                      </a14:imgEffect>
                      <a14:imgEffect>
                        <a14:colorTemperature colorTemp="11500"/>
                      </a14:imgEffect>
                      <a14:imgEffect>
                        <a14:saturation sat="156000"/>
                      </a14:imgEffect>
                      <a14:imgEffect>
                        <a14:brightnessContrast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9074">
              <a:off x="3817076" y="1339488"/>
              <a:ext cx="6035538" cy="6075059"/>
            </a:xfrm>
            <a:prstGeom prst="rect">
              <a:avLst/>
            </a:prstGeom>
          </p:spPr>
        </p:pic>
        <p:pic>
          <p:nvPicPr>
            <p:cNvPr id="10" name="Рисунок 9" descr="Звезды со сплошной заливкой">
              <a:extLst>
                <a:ext uri="{FF2B5EF4-FFF2-40B4-BE49-F238E27FC236}">
                  <a16:creationId xmlns:a16="http://schemas.microsoft.com/office/drawing/2014/main" id="{F44BA9F0-3A80-4A06-8A50-93D2148D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721275" y="3063848"/>
              <a:ext cx="1520473" cy="142454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C33D4B-48DA-48A5-8F38-6F4173907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303">
            <a:off x="8108691" y="3679642"/>
            <a:ext cx="902115" cy="906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AC83B8-F2D1-4C0C-B6B0-27A0E113D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290">
            <a:off x="1840155" y="2662061"/>
            <a:ext cx="2246895" cy="15579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6FA1EA-32DC-4D47-B6B4-23A07D772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170FA4-D6DD-4835-8347-68A1F902BE7E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4" name="Рисунок 13">
            <a:hlinkClick r:id="rId11" action="ppaction://hlinksldjump"/>
            <a:extLst>
              <a:ext uri="{FF2B5EF4-FFF2-40B4-BE49-F238E27FC236}">
                <a16:creationId xmlns:a16="http://schemas.microsoft.com/office/drawing/2014/main" id="{C507A3B5-4750-4A44-80C3-66D5E42B17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918"/>
                    </a14:imgEffect>
                    <a14:imgEffect>
                      <a14:saturation sat="398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294" y="192917"/>
            <a:ext cx="1729419" cy="119910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8A4260-1099-4385-B814-3168B768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554337" y="395343"/>
            <a:ext cx="2338876" cy="11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5C45-B194-49BB-81BD-E21B856CA960}"/>
              </a:ext>
            </a:extLst>
          </p:cNvPr>
          <p:cNvSpPr txBox="1"/>
          <p:nvPr/>
        </p:nvSpPr>
        <p:spPr>
          <a:xfrm>
            <a:off x="213248" y="352011"/>
            <a:ext cx="3201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летит самолетик, произноси звук длительно на одном выдохе.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включить анимацию, нажми на кнопку пуск.</a:t>
            </a:r>
          </a:p>
        </p:txBody>
      </p:sp>
    </p:spTree>
    <p:extLst>
      <p:ext uri="{BB962C8B-B14F-4D97-AF65-F5344CB8AC3E}">
        <p14:creationId xmlns:p14="http://schemas.microsoft.com/office/powerpoint/2010/main" val="15021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0.01366 C 0.09844 -0.19606 0.19531 -0.37847 0.325 -0.39074 C 0.4487 -0.40648 0.56497 -0.26528 0.57292 -0.06204 C 0.58229 0.12708 0.50117 0.30185 0.38489 0.31528 C 0.27864 0.32454 0.17786 0.20787 0.17005 0.03218 C 0.16237 -0.12708 0.23021 -0.27824 0.32878 -0.29051 C 0.41992 -0.3 0.50495 -0.20255 0.51081 -0.05556 C 0.51654 0.07616 0.46237 0.20509 0.38125 0.21065 C 0.30755 0.21991 0.23776 0.14491 0.2319 0.02593 C 0.22825 -0.08079 0.26888 -0.1838 0.33281 -0.19051 C 0.38893 -0.19606 0.44492 -0.14005 0.4487 -0.04861 C 0.45286 0.0294 0.42383 0.10417 0.37708 0.11088 C 0.33854 0.11713 0.29792 0.08241 0.29609 0.01991 C 0.29206 -0.02963 0.30755 -0.0838 0.33659 -0.09028 C 0.35976 -0.09028 0.38307 -0.07731 0.38711 -0.04282 C 0.38893 -0.02106 0.38489 0.00116 0.37344 0.01042 C 0.36758 0.01366 0.36354 0.01366 0.35781 0.01042 " pathEditMode="relative" rAng="0" ptsTypes="AAA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D880839-8112-4658-9F2E-A28A35E72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-583" r="-446" b="16136"/>
          <a:stretch/>
        </p:blipFill>
        <p:spPr>
          <a:xfrm>
            <a:off x="0" y="4265087"/>
            <a:ext cx="12320337" cy="25929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A80F4C4-E632-438B-BF09-0720344D135B}"/>
              </a:ext>
            </a:extLst>
          </p:cNvPr>
          <p:cNvGrpSpPr/>
          <p:nvPr/>
        </p:nvGrpSpPr>
        <p:grpSpPr>
          <a:xfrm>
            <a:off x="1065261" y="1904003"/>
            <a:ext cx="10390898" cy="3049994"/>
            <a:chOff x="577816" y="1876665"/>
            <a:chExt cx="10390898" cy="304999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22B33CE-0C67-45EF-B0CF-FFDB8EF10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77000"/>
                      </a14:imgEffect>
                      <a14:imgEffect>
                        <a14:brightnessContrast bright="43000"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48" y="2132596"/>
              <a:ext cx="10348666" cy="2794063"/>
            </a:xfrm>
            <a:prstGeom prst="rect">
              <a:avLst/>
            </a:prstGeom>
          </p:spPr>
        </p:pic>
        <p:sp>
          <p:nvSpPr>
            <p:cNvPr id="17" name="Облако 16">
              <a:extLst>
                <a:ext uri="{FF2B5EF4-FFF2-40B4-BE49-F238E27FC236}">
                  <a16:creationId xmlns:a16="http://schemas.microsoft.com/office/drawing/2014/main" id="{366D9A67-BB2B-4A0C-A5BC-FE0981C958C1}"/>
                </a:ext>
              </a:extLst>
            </p:cNvPr>
            <p:cNvSpPr/>
            <p:nvPr/>
          </p:nvSpPr>
          <p:spPr>
            <a:xfrm rot="313280">
              <a:off x="577816" y="1876665"/>
              <a:ext cx="2519657" cy="1487322"/>
            </a:xfrm>
            <a:prstGeom prst="cloud">
              <a:avLst/>
            </a:prstGeom>
            <a:solidFill>
              <a:schemeClr val="accent5">
                <a:lumMod val="20000"/>
                <a:lumOff val="80000"/>
                <a:alpha val="51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atin typeface="+mj-lt"/>
              </a:endParaRPr>
            </a:p>
          </p:txBody>
        </p:sp>
        <p:sp>
          <p:nvSpPr>
            <p:cNvPr id="18" name="Облако 17">
              <a:extLst>
                <a:ext uri="{FF2B5EF4-FFF2-40B4-BE49-F238E27FC236}">
                  <a16:creationId xmlns:a16="http://schemas.microsoft.com/office/drawing/2014/main" id="{2E02A48C-0C7F-40E6-9B8E-C43F14D37941}"/>
                </a:ext>
              </a:extLst>
            </p:cNvPr>
            <p:cNvSpPr/>
            <p:nvPr/>
          </p:nvSpPr>
          <p:spPr>
            <a:xfrm rot="313280">
              <a:off x="2064485" y="4022370"/>
              <a:ext cx="2178755" cy="843282"/>
            </a:xfrm>
            <a:prstGeom prst="cloud">
              <a:avLst/>
            </a:prstGeom>
            <a:solidFill>
              <a:schemeClr val="accent5">
                <a:lumMod val="20000"/>
                <a:lumOff val="80000"/>
                <a:alpha val="51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atin typeface="+mj-lt"/>
              </a:endParaRPr>
            </a:p>
          </p:txBody>
        </p:sp>
        <p:sp>
          <p:nvSpPr>
            <p:cNvPr id="19" name="Облако 18">
              <a:extLst>
                <a:ext uri="{FF2B5EF4-FFF2-40B4-BE49-F238E27FC236}">
                  <a16:creationId xmlns:a16="http://schemas.microsoft.com/office/drawing/2014/main" id="{00768F08-46E3-407A-B92E-81C72FEBB785}"/>
                </a:ext>
              </a:extLst>
            </p:cNvPr>
            <p:cNvSpPr/>
            <p:nvPr/>
          </p:nvSpPr>
          <p:spPr>
            <a:xfrm rot="313280">
              <a:off x="9124933" y="2413361"/>
              <a:ext cx="1595295" cy="725336"/>
            </a:xfrm>
            <a:prstGeom prst="cloud">
              <a:avLst/>
            </a:prstGeom>
            <a:solidFill>
              <a:schemeClr val="accent5">
                <a:lumMod val="20000"/>
                <a:lumOff val="80000"/>
                <a:alpha val="51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atin typeface="+mj-lt"/>
              </a:endParaRPr>
            </a:p>
          </p:txBody>
        </p:sp>
        <p:sp>
          <p:nvSpPr>
            <p:cNvPr id="20" name="Облако 19">
              <a:extLst>
                <a:ext uri="{FF2B5EF4-FFF2-40B4-BE49-F238E27FC236}">
                  <a16:creationId xmlns:a16="http://schemas.microsoft.com/office/drawing/2014/main" id="{C1DAFD8C-5DB5-444F-B311-52DEFAFC6466}"/>
                </a:ext>
              </a:extLst>
            </p:cNvPr>
            <p:cNvSpPr/>
            <p:nvPr/>
          </p:nvSpPr>
          <p:spPr>
            <a:xfrm rot="313280">
              <a:off x="5232933" y="3273725"/>
              <a:ext cx="1409458" cy="674713"/>
            </a:xfrm>
            <a:prstGeom prst="cloud">
              <a:avLst/>
            </a:prstGeom>
            <a:solidFill>
              <a:schemeClr val="accent5">
                <a:lumMod val="20000"/>
                <a:lumOff val="80000"/>
                <a:alpha val="51000"/>
              </a:schemeClr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>
                <a:latin typeface="+mj-lt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807895-1DB0-4FF5-8CD4-06D3870EC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8862198" y="2823210"/>
            <a:ext cx="2393077" cy="18775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34D1CE-8E9D-428E-B493-C1E7E53490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14BAEC-AE7E-4961-938C-44157A1A000D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21" name="Рисунок 20" descr="Изображение выглядит как зонт, аксессуар, векторная графика&#10;&#10;Автоматически созданное описание">
            <a:hlinkClick r:id="rId8" action="ppaction://hlinksldjump"/>
            <a:extLst>
              <a:ext uri="{FF2B5EF4-FFF2-40B4-BE49-F238E27FC236}">
                <a16:creationId xmlns:a16="http://schemas.microsoft.com/office/drawing/2014/main" id="{6573A346-36EF-44DE-A24D-4DB368017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3884"/>
                    </a14:imgEffect>
                    <a14:imgEffect>
                      <a14:saturation sat="400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6705" y="144328"/>
            <a:ext cx="1871323" cy="13792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1124954-7D96-4240-A99C-2647B344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535577" y="379867"/>
            <a:ext cx="2379643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B2B8BD-368A-41C2-8503-032059619953}"/>
              </a:ext>
            </a:extLst>
          </p:cNvPr>
          <p:cNvSpPr txBox="1"/>
          <p:nvPr/>
        </p:nvSpPr>
        <p:spPr>
          <a:xfrm>
            <a:off x="258683" y="488892"/>
            <a:ext cx="3201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летит дракончик, произноси звук длительно на одном выдохе.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включить анимацию, нажми на кнопку пуск.</a:t>
            </a:r>
          </a:p>
        </p:txBody>
      </p:sp>
    </p:spTree>
    <p:extLst>
      <p:ext uri="{BB962C8B-B14F-4D97-AF65-F5344CB8AC3E}">
        <p14:creationId xmlns:p14="http://schemas.microsoft.com/office/powerpoint/2010/main" val="9617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-0.09676 L -0.09727 -0.20556 C -0.1224 -0.22569 -0.09661 -0.20764 -0.11979 -0.21759 C -0.12174 -0.21829 -0.1237 -0.22083 -0.12578 -0.22245 C -0.12669 -0.22338 -0.12812 -0.22361 -0.1293 -0.22477 C -0.13047 -0.22593 -0.13151 -0.2287 -0.13281 -0.22986 C -0.13424 -0.23102 -0.13607 -0.23102 -0.13763 -0.23218 C -0.1401 -0.2338 -0.14219 -0.23565 -0.14453 -0.23704 C -0.1487 -0.23889 -0.1526 -0.23982 -0.15651 -0.2419 C -0.15807 -0.24259 -0.15977 -0.24375 -0.16133 -0.24421 C -0.16523 -0.24583 -0.1694 -0.24699 -0.17318 -0.24931 C -0.17591 -0.25069 -0.17865 -0.25162 -0.18138 -0.25394 C -0.18307 -0.25532 -0.18451 -0.25764 -0.1862 -0.25903 C -0.18854 -0.26019 -0.19102 -0.26019 -0.19336 -0.26088 C -0.19661 -0.2625 -0.19961 -0.26389 -0.20286 -0.26597 C -0.20404 -0.26667 -0.20521 -0.2669 -0.20625 -0.26875 C -0.20898 -0.27083 -0.21029 -0.27546 -0.21367 -0.27569 C -0.24036 -0.27685 -0.26719 -0.27708 -0.29414 -0.27732 L -0.44857 -0.27569 C -0.45 -0.27569 -0.46042 -0.27014 -0.4638 -0.26875 C -0.47865 -0.25347 -0.46979 -0.25926 -0.49115 -0.25625 C -0.49505 -0.25463 -0.49922 -0.2537 -0.50286 -0.25116 C -0.50469 -0.25069 -0.50612 -0.24954 -0.50768 -0.24931 C -0.51211 -0.24769 -0.51654 -0.24745 -0.52083 -0.24653 C -0.53112 -0.23796 -0.52227 -0.24491 -0.53503 -0.23704 C -0.5375 -0.23542 -0.53971 -0.23333 -0.54193 -0.23218 C -0.54674 -0.23009 -0.55169 -0.22986 -0.55638 -0.22732 C -0.56432 -0.22338 -0.55951 -0.22523 -0.57057 -0.22245 C -0.57695 -0.21574 -0.57917 -0.21319 -0.58724 -0.20787 C -0.58971 -0.20625 -0.59193 -0.20509 -0.5944 -0.20301 C -0.60143 -0.19722 -0.59701 -0.19838 -0.60508 -0.19329 C -0.6069 -0.19236 -0.60885 -0.1919 -0.61107 -0.19097 C -0.62005 -0.17708 -0.61133 -0.18958 -0.62031 -0.1787 C -0.62174 -0.17732 -0.62266 -0.17546 -0.62409 -0.17384 C -0.62552 -0.17269 -0.62721 -0.17245 -0.62878 -0.17153 C -0.62995 -0.16921 -0.63099 -0.16667 -0.63242 -0.16412 C -0.63711 -0.15648 -0.63594 -0.16273 -0.64076 -0.15 C -0.6418 -0.14699 -0.64206 -0.14329 -0.64297 -0.14028 C -0.64531 -0.13357 -0.64857 -0.12824 -0.65026 -0.12107 C -0.65091 -0.11667 -0.65182 -0.11273 -0.65247 -0.10857 C -0.65326 -0.10347 -0.6543 -0.0919 -0.65456 -0.08704 C -0.65443 -0.07732 -0.65443 -0.06736 -0.65365 -0.0581 C -0.65326 -0.0537 -0.65208 -0.04977 -0.6513 -0.0456 C -0.65091 -0.04352 -0.65078 -0.04074 -0.65026 -0.03866 C -0.64948 -0.03588 -0.64844 -0.03357 -0.64779 -0.03125 C -0.6431 -0.01829 -0.64401 -0.02107 -0.63711 -0.00694 C -0.63594 -0.00463 -0.63503 -0.00116 -0.63346 0.00023 C -0.6319 0.00185 -0.63034 0.00324 -0.62878 0.00509 C -0.6237 0.01065 -0.62305 0.01273 -0.61797 0.01736 C -0.61693 0.01829 -0.61576 0.01898 -0.61458 0.01968 C -0.60651 0.03056 -0.61589 0.01921 -0.60638 0.02708 C -0.60378 0.0287 -0.60169 0.03241 -0.59922 0.03403 C -0.58112 0.04699 -0.59167 0.0375 -0.58021 0.04375 C -0.57461 0.04699 -0.56901 0.04884 -0.56354 0.05347 C -0.55677 0.05903 -0.55625 0.06018 -0.54805 0.06319 C -0.54062 0.0662 -0.52695 0.06713 -0.52083 0.06782 C -0.5181 0.06875 -0.51523 0.06921 -0.51237 0.07037 C -0.50469 0.07338 -0.51055 0.07315 -0.50065 0.07523 C -0.49076 0.07731 -0.48073 0.07847 -0.47096 0.07986 C -0.45521 0.09282 -0.46966 0.08264 -0.43542 0.08727 C -0.43346 0.0875 -0.43151 0.08912 -0.4293 0.08958 C -0.42005 0.0919 -0.3944 0.09375 -0.38685 0.09444 C -0.36276 0.10417 -0.37318 0.10116 -0.32266 0.09444 C -0.31667 0.09375 -0.31081 0.08958 -0.30508 0.08727 C -0.2888 0.08102 -0.29453 0.08287 -0.27747 0.07986 C -0.27604 0.07917 -0.27461 0.07824 -0.27279 0.07755 C -0.26576 0.07523 -0.25885 0.07407 -0.25143 0.07292 L -0.23971 0.06782 C -0.23802 0.06736 -0.23633 0.06643 -0.2349 0.06574 C -0.23281 0.06435 -0.23099 0.06389 -0.22904 0.06319 C -0.22617 0.06065 -0.22331 0.05787 -0.22057 0.05602 C -0.21654 0.05324 -0.21471 0.0544 -0.21107 0.05093 C -0.2056 0.04537 -0.20898 0.04676 -0.20404 0.03681 C -0.20169 0.03194 -0.19974 0.03125 -0.19687 0.0294 C -0.19453 0.02454 -0.19271 0.0213 -0.19102 0.01481 C -0.18997 0.01065 -0.18932 0.00648 -0.18854 0.00278 C -0.18737 -0.0044 -0.18724 -0.00648 -0.1862 -0.01435 C -0.18581 -0.0206 -0.18555 -0.02685 -0.18516 -0.03357 C -0.18398 -0.04583 -0.18281 -0.0456 -0.18516 -0.0581 C -0.18555 -0.06065 -0.18659 -0.0625 -0.1875 -0.06505 C -0.18789 -0.06759 -0.18789 -0.07037 -0.18854 -0.07222 C -0.19089 -0.07963 -0.20039 -0.09144 -0.20169 -0.09421 C -0.2056 -0.10232 -0.20651 -0.10509 -0.21107 -0.11134 C -0.2151 -0.1162 -0.21849 -0.12431 -0.22292 -0.12569 L -0.23021 -0.12801 C -0.23203 -0.12963 -0.23411 -0.13171 -0.2362 -0.13287 C -0.23906 -0.13495 -0.24245 -0.13611 -0.24544 -0.13773 C -0.25221 -0.1412 -0.24857 -0.13912 -0.25625 -0.14236 C -0.25898 -0.14491 -0.26146 -0.14815 -0.26458 -0.15 C -0.2681 -0.15162 -0.27161 -0.15185 -0.27526 -0.15208 C -0.28906 -0.15347 -0.30286 -0.1537 -0.31667 -0.1544 C -0.32031 -0.15556 -0.3237 -0.15625 -0.32747 -0.15718 C -0.32969 -0.15764 -0.33216 -0.15949 -0.33451 -0.15949 C -0.35937 -0.15857 -0.38437 -0.15648 -0.40937 -0.1544 C -0.41523 -0.15 -0.41654 -0.14884 -0.4224 -0.14236 C -0.43151 -0.13218 -0.41875 -0.14352 -0.4319 -0.13287 C -0.43255 -0.13079 -0.4332 -0.12755 -0.43411 -0.12569 C -0.43594 -0.12245 -0.43841 -0.1213 -0.4401 -0.11829 C -0.44141 -0.11644 -0.44258 -0.11343 -0.44375 -0.11134 C -0.44635 -0.09444 -0.45013 -0.08287 -0.44492 -0.06505 C -0.44128 -0.0537 -0.43398 -0.04931 -0.42826 -0.0456 C -0.42682 -0.04491 -0.425 -0.04444 -0.42357 -0.04329 C -0.4207 -0.04167 -0.41797 -0.03958 -0.41523 -0.03866 C -0.40677 -0.03495 -0.39219 -0.03449 -0.38542 -0.03357 L -0.34766 -0.03866 L -0.36888 -0.03866 " pathEditMode="relative" rAng="0" ptsTypes="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61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ED6DC4-D154-4322-95E0-7307D1266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-426" r="450" b="-1"/>
          <a:stretch/>
        </p:blipFill>
        <p:spPr>
          <a:xfrm>
            <a:off x="0" y="-110837"/>
            <a:ext cx="12192000" cy="72874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FB24E-014E-40D1-8F39-FE5639326132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</a:t>
            </a:r>
            <a:endParaRPr lang="ru-RU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A064A2C-B918-4BFD-91A9-F0DE8E60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76206" y="154236"/>
            <a:ext cx="2421230" cy="12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5D6EF2-8C00-4960-A09D-BD2AB048C364}"/>
              </a:ext>
            </a:extLst>
          </p:cNvPr>
          <p:cNvSpPr txBox="1"/>
          <p:nvPr/>
        </p:nvSpPr>
        <p:spPr>
          <a:xfrm>
            <a:off x="51432" y="154236"/>
            <a:ext cx="327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вращении мельницы ветер раскачивает тюльпаны. Произноси звук коротко, на каждое движение цветов.</a:t>
            </a:r>
          </a:p>
        </p:txBody>
      </p:sp>
      <p:pic>
        <p:nvPicPr>
          <p:cNvPr id="9" name="Рисунок 8">
            <a:hlinkClick r:id="rId6" action="ppaction://hlinksldjump"/>
            <a:extLst>
              <a:ext uri="{FF2B5EF4-FFF2-40B4-BE49-F238E27FC236}">
                <a16:creationId xmlns:a16="http://schemas.microsoft.com/office/drawing/2014/main" id="{3FD131B0-FFF2-4046-A23D-89F5BC2018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4338"/>
          <a:stretch/>
        </p:blipFill>
        <p:spPr>
          <a:xfrm>
            <a:off x="10707691" y="57232"/>
            <a:ext cx="1294925" cy="16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9663C-5609-4A06-BC4E-0BE04C492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68" y="269823"/>
            <a:ext cx="6087934" cy="6280879"/>
          </a:xfrm>
        </p:spPr>
        <p:txBody>
          <a:bodyPr anchor="b">
            <a:no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речевое дыхание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нормальное звукообразование, создает условия для поддержания громкости речи, четкого соблюдения пауз, сохранения плавности речи и интонационной выразительности.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игр, направленных на развитие у ребенка дыхания, необходимо иметь в виду,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дыхательные упражнения быстро утомляют ребенка, даже могут вызвать головокружение. 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такие игры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ограничивать по времени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обязательно чередовать с другими упражнениями.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дыхательных упражнений в игровой форме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у ребенка положительный эмоциональный настрой, снимает напряжение и способствует формированию практических умений. 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проведения описанных ниже игр необходим постоянный контроль за правильностью дыхания.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правильного ротового выдоха: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выдоху предшествует сильный вдох через нос или рот – «набираем полную грудь воздуха»;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выдох происходит плавно, а не толчками;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время выдоха губы складываются трубочкой, не следует сжимать губы, надувать щеки;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время выдоха воздух выходит через рот, нельзя допускать выхода воздуха через нос (если ребенок выдыхает через нос, можно зажать ему ноздри, чтобы он ощутил, как должен выходить воздух);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выдыхать следует, пока не закончится воздух.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DB2E24-A34D-44AC-AD05-EF27DF8D4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877">
            <a:off x="7048600" y="952602"/>
            <a:ext cx="4600740" cy="46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D4199B-AD9F-4196-8803-292D73974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24566" r="14768" b="12499"/>
          <a:stretch/>
        </p:blipFill>
        <p:spPr>
          <a:xfrm>
            <a:off x="1256366" y="1209203"/>
            <a:ext cx="9160954" cy="5181600"/>
          </a:xfrm>
          <a:prstGeom prst="cloud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FB24E-014E-40D1-8F39-FE5639326132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</a:t>
            </a:r>
            <a:endParaRPr lang="ru-RU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A064A2C-B918-4BFD-91A9-F0DE8E60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476206" y="154236"/>
            <a:ext cx="2421230" cy="12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5D6EF2-8C00-4960-A09D-BD2AB048C364}"/>
              </a:ext>
            </a:extLst>
          </p:cNvPr>
          <p:cNvSpPr txBox="1"/>
          <p:nvPr/>
        </p:nvSpPr>
        <p:spPr>
          <a:xfrm>
            <a:off x="456029" y="248677"/>
            <a:ext cx="2636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 звук длительно на одном выдохе, пока не улетят все парашютики.</a:t>
            </a:r>
          </a:p>
        </p:txBody>
      </p:sp>
      <p:pic>
        <p:nvPicPr>
          <p:cNvPr id="14" name="Рисунок 13">
            <a:hlinkClick r:id="rId6" action="ppaction://hlinksldjump"/>
            <a:extLst>
              <a:ext uri="{FF2B5EF4-FFF2-40B4-BE49-F238E27FC236}">
                <a16:creationId xmlns:a16="http://schemas.microsoft.com/office/drawing/2014/main" id="{93B62946-113D-44ED-897F-8B52229FE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2377" y="154236"/>
            <a:ext cx="1766014" cy="1834449"/>
          </a:xfrm>
          <a:prstGeom prst="rect">
            <a:avLst/>
          </a:prstGeom>
        </p:spPr>
      </p:pic>
      <p:sp>
        <p:nvSpPr>
          <p:cNvPr id="3" name="Облако 2">
            <a:extLst>
              <a:ext uri="{FF2B5EF4-FFF2-40B4-BE49-F238E27FC236}">
                <a16:creationId xmlns:a16="http://schemas.microsoft.com/office/drawing/2014/main" id="{400137FA-6863-4D56-A7F5-6E68A263FBE1}"/>
              </a:ext>
            </a:extLst>
          </p:cNvPr>
          <p:cNvSpPr/>
          <p:nvPr/>
        </p:nvSpPr>
        <p:spPr>
          <a:xfrm>
            <a:off x="1256366" y="1209203"/>
            <a:ext cx="9160954" cy="5181600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CF42509-66A2-4037-8E18-3C76C19043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>
            <a:off x="4861939" y="2728971"/>
            <a:ext cx="5555382" cy="412902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FB2DF42-65A5-47BE-AB24-E936C6331A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2" b="6542"/>
          <a:stretch/>
        </p:blipFill>
        <p:spPr>
          <a:xfrm>
            <a:off x="7510463" y="2916525"/>
            <a:ext cx="4681537" cy="39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0915296-D68C-427F-B393-D545F48AE641}"/>
              </a:ext>
            </a:extLst>
          </p:cNvPr>
          <p:cNvGrpSpPr/>
          <p:nvPr/>
        </p:nvGrpSpPr>
        <p:grpSpPr>
          <a:xfrm>
            <a:off x="5895833" y="1009934"/>
            <a:ext cx="5863145" cy="5693144"/>
            <a:chOff x="5895833" y="1009934"/>
            <a:chExt cx="5863145" cy="5693144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6F0CA05-766F-4861-948D-26DCD60EB51D}"/>
                </a:ext>
              </a:extLst>
            </p:cNvPr>
            <p:cNvSpPr/>
            <p:nvPr/>
          </p:nvSpPr>
          <p:spPr>
            <a:xfrm>
              <a:off x="6766598" y="6093077"/>
              <a:ext cx="4120328" cy="610001"/>
            </a:xfrm>
            <a:prstGeom prst="ellipse">
              <a:avLst/>
            </a:prstGeom>
            <a:gradFill flip="none" rotWithShape="1">
              <a:gsLst>
                <a:gs pos="0">
                  <a:srgbClr val="00CC00">
                    <a:shade val="30000"/>
                    <a:satMod val="115000"/>
                  </a:srgbClr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CC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DCE8F61-2B35-49EF-AE15-7D35AE4E743C}"/>
                </a:ext>
              </a:extLst>
            </p:cNvPr>
            <p:cNvGrpSpPr/>
            <p:nvPr/>
          </p:nvGrpSpPr>
          <p:grpSpPr>
            <a:xfrm>
              <a:off x="5895833" y="1009934"/>
              <a:ext cx="5863145" cy="5412530"/>
              <a:chOff x="6150373" y="1161804"/>
              <a:chExt cx="5600177" cy="5370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A94CC26-C691-4A71-B11B-F2BCB0505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667" b="94667" l="9914" r="89871">
                            <a14:foregroundMark x1="33621" y1="6667" x2="52586" y2="8500"/>
                            <a14:foregroundMark x1="25862" y1="90667" x2="55388" y2="90667"/>
                            <a14:foregroundMark x1="32759" y1="94500" x2="56681" y2="94667"/>
                            <a14:foregroundMark x1="80819" y1="60000" x2="85345" y2="73000"/>
                            <a14:foregroundMark x1="85345" y1="73000" x2="85345" y2="73000"/>
                            <a14:foregroundMark x1="23922" y1="44500" x2="20905" y2="52667"/>
                            <a14:foregroundMark x1="20905" y1="52667" x2="20905" y2="52667"/>
                            <a14:backgroundMark x1="6466" y1="87333" x2="6466" y2="87833"/>
                            <a14:backgroundMark x1="93319" y1="89167" x2="93750" y2="89500"/>
                            <a14:backgroundMark x1="93966" y1="90167" x2="93966" y2="90833"/>
                          </a14:backgroundRemoval>
                        </a14:imgEffect>
                        <a14:imgEffect>
                          <a14:sharpenSoften amount="19000"/>
                        </a14:imgEffect>
                        <a14:imgEffect>
                          <a14:colorTemperature colorTemp="4447"/>
                        </a14:imgEffect>
                        <a14:imgEffect>
                          <a14:saturation sat="204000"/>
                        </a14:imgEffect>
                        <a14:imgEffect>
                          <a14:brightnessContrast contras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373" y="1161804"/>
                <a:ext cx="5600177" cy="5370000"/>
              </a:xfrm>
              <a:prstGeom prst="rect">
                <a:avLst/>
              </a:prstGeom>
            </p:spPr>
          </p:pic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DC7DB7B-4F2A-4204-9FE2-7122182DC917}"/>
                  </a:ext>
                </a:extLst>
              </p:cNvPr>
              <p:cNvSpPr/>
              <p:nvPr/>
            </p:nvSpPr>
            <p:spPr>
              <a:xfrm>
                <a:off x="7365304" y="5974915"/>
                <a:ext cx="3169085" cy="399647"/>
              </a:xfrm>
              <a:prstGeom prst="rect">
                <a:avLst/>
              </a:prstGeom>
              <a:gradFill flip="none" rotWithShape="1">
                <a:gsLst>
                  <a:gs pos="0">
                    <a:srgbClr val="993300">
                      <a:shade val="30000"/>
                      <a:satMod val="115000"/>
                    </a:srgbClr>
                  </a:gs>
                  <a:gs pos="50000">
                    <a:srgbClr val="993300">
                      <a:shade val="67500"/>
                      <a:satMod val="115000"/>
                    </a:srgbClr>
                  </a:gs>
                  <a:gs pos="100000">
                    <a:srgbClr val="9933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20C7A03-DE3C-4582-AD2D-FA0343E9C74D}"/>
                  </a:ext>
                </a:extLst>
              </p:cNvPr>
              <p:cNvSpPr/>
              <p:nvPr/>
            </p:nvSpPr>
            <p:spPr>
              <a:xfrm>
                <a:off x="7578247" y="5291707"/>
                <a:ext cx="2745287" cy="404489"/>
              </a:xfrm>
              <a:prstGeom prst="rect">
                <a:avLst/>
              </a:prstGeom>
              <a:gradFill flip="none" rotWithShape="1">
                <a:gsLst>
                  <a:gs pos="0">
                    <a:srgbClr val="993300">
                      <a:shade val="30000"/>
                      <a:satMod val="115000"/>
                    </a:srgbClr>
                  </a:gs>
                  <a:gs pos="50000">
                    <a:srgbClr val="993300">
                      <a:shade val="67500"/>
                      <a:satMod val="115000"/>
                    </a:srgbClr>
                  </a:gs>
                  <a:gs pos="100000">
                    <a:srgbClr val="99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B4849-B9C1-4504-9B9C-04741683A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640" y="2223274"/>
            <a:ext cx="5046761" cy="397321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0D09102-723A-4B9B-976C-9236B2881F4E}"/>
              </a:ext>
            </a:extLst>
          </p:cNvPr>
          <p:cNvGrpSpPr/>
          <p:nvPr/>
        </p:nvGrpSpPr>
        <p:grpSpPr>
          <a:xfrm>
            <a:off x="2417084" y="3705364"/>
            <a:ext cx="3026335" cy="2611384"/>
            <a:chOff x="2827961" y="3866853"/>
            <a:chExt cx="3026335" cy="261138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E24BBF7-DAF4-4C65-B92F-AD5778320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0143"/>
                      </a14:imgEffect>
                      <a14:imgEffect>
                        <a14:saturation sat="336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7961" y="3866853"/>
              <a:ext cx="3026335" cy="2611384"/>
            </a:xfrm>
            <a:prstGeom prst="rect">
              <a:avLst/>
            </a:prstGeom>
          </p:spPr>
        </p:pic>
        <p:sp>
          <p:nvSpPr>
            <p:cNvPr id="15" name="Месяц 14">
              <a:extLst>
                <a:ext uri="{FF2B5EF4-FFF2-40B4-BE49-F238E27FC236}">
                  <a16:creationId xmlns:a16="http://schemas.microsoft.com/office/drawing/2014/main" id="{BC658EF0-3A3C-4DB5-986D-241823D91C9E}"/>
                </a:ext>
              </a:extLst>
            </p:cNvPr>
            <p:cNvSpPr/>
            <p:nvPr/>
          </p:nvSpPr>
          <p:spPr>
            <a:xfrm rot="19166793">
              <a:off x="4702670" y="4623871"/>
              <a:ext cx="234828" cy="521050"/>
            </a:xfrm>
            <a:prstGeom prst="moon">
              <a:avLst/>
            </a:prstGeom>
            <a:solidFill>
              <a:srgbClr val="0ABCF4"/>
            </a:solidFill>
            <a:ln>
              <a:solidFill>
                <a:srgbClr val="0ABC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E802FD9-8051-4C6C-9265-FD2BD2404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769"/>
                    </a14:imgEffect>
                    <a14:imgEffect>
                      <a14:saturation sat="265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15" y="902393"/>
            <a:ext cx="3737294" cy="28029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167825-5C53-44AB-BDFB-3419812263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CFB24E-014E-40D1-8F39-FE5639326132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</a:t>
            </a:r>
            <a:endParaRPr lang="ru-RU" sz="2400" dirty="0"/>
          </a:p>
        </p:txBody>
      </p:sp>
      <p:pic>
        <p:nvPicPr>
          <p:cNvPr id="20" name="Рисунок 19">
            <a:hlinkClick r:id="rId10" action="ppaction://hlinksldjump"/>
            <a:extLst>
              <a:ext uri="{FF2B5EF4-FFF2-40B4-BE49-F238E27FC236}">
                <a16:creationId xmlns:a16="http://schemas.microsoft.com/office/drawing/2014/main" id="{3089DB1A-F602-4BAD-870F-AC5F5E83A8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10264954" y="204806"/>
            <a:ext cx="1703862" cy="139517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A064A2C-B918-4BFD-91A9-F0DE8E60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682146" y="398739"/>
            <a:ext cx="2346593" cy="11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5D6EF2-8C00-4960-A09D-BD2AB048C364}"/>
              </a:ext>
            </a:extLst>
          </p:cNvPr>
          <p:cNvSpPr txBox="1"/>
          <p:nvPr/>
        </p:nvSpPr>
        <p:spPr>
          <a:xfrm>
            <a:off x="248640" y="372013"/>
            <a:ext cx="341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зовет мальчика гулять и рычит. Пока спускается мальчик, произноси звук коротко Чтобы включить анимацию, нажми на кнопку пуск.</a:t>
            </a:r>
          </a:p>
        </p:txBody>
      </p:sp>
    </p:spTree>
    <p:extLst>
      <p:ext uri="{BB962C8B-B14F-4D97-AF65-F5344CB8AC3E}">
        <p14:creationId xmlns:p14="http://schemas.microsoft.com/office/powerpoint/2010/main" val="34998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0052 0.0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5764 L -0.00078 0.1245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454 L 0.00195 0.2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2044 L 0.00104 0.310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4" name="Рисунок 13" descr="Изображение выглядит как змея&#10;&#10;Автоматически созданное описание">
            <a:extLst>
              <a:ext uri="{FF2B5EF4-FFF2-40B4-BE49-F238E27FC236}">
                <a16:creationId xmlns:a16="http://schemas.microsoft.com/office/drawing/2014/main" id="{734DE1E3-A777-47F2-B81E-CDA05E133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093" y="-1383685"/>
            <a:ext cx="3992863" cy="12408951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0A6BF75-9DAC-41F8-8320-FA93D8ECD1A3}"/>
              </a:ext>
            </a:extLst>
          </p:cNvPr>
          <p:cNvGrpSpPr/>
          <p:nvPr/>
        </p:nvGrpSpPr>
        <p:grpSpPr>
          <a:xfrm>
            <a:off x="4102117" y="1482859"/>
            <a:ext cx="2926080" cy="2255899"/>
            <a:chOff x="4687333" y="218259"/>
            <a:chExt cx="2926080" cy="225589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4D4B0BB-F5C4-450C-9E72-15DB5C96B4B8}"/>
                </a:ext>
              </a:extLst>
            </p:cNvPr>
            <p:cNvSpPr/>
            <p:nvPr/>
          </p:nvSpPr>
          <p:spPr>
            <a:xfrm>
              <a:off x="4687333" y="1559758"/>
              <a:ext cx="2926080" cy="914400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EFE0DD26-77D1-4B42-A518-01A580C5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698"/>
                      </a14:imgEffect>
                      <a14:imgEffect>
                        <a14:brightnessContrast contras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309" y="218259"/>
              <a:ext cx="1664644" cy="1819050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5B2851-D5DE-4393-AA1E-D21B7F146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91"/>
                    </a14:imgEffect>
                    <a14:imgEffect>
                      <a14:brightnessContrast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31" y="1482859"/>
            <a:ext cx="1664644" cy="181905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C1285AC-9A62-4728-A5AA-BCFE5E165FA9}"/>
              </a:ext>
            </a:extLst>
          </p:cNvPr>
          <p:cNvGrpSpPr/>
          <p:nvPr/>
        </p:nvGrpSpPr>
        <p:grpSpPr>
          <a:xfrm>
            <a:off x="10664927" y="4569966"/>
            <a:ext cx="2024123" cy="2290358"/>
            <a:chOff x="4687333" y="218259"/>
            <a:chExt cx="2926080" cy="197452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877D6DD8-A9F3-4CF7-8513-7FF7AF54EBB3}"/>
                </a:ext>
              </a:extLst>
            </p:cNvPr>
            <p:cNvSpPr/>
            <p:nvPr/>
          </p:nvSpPr>
          <p:spPr>
            <a:xfrm>
              <a:off x="4687333" y="1559758"/>
              <a:ext cx="2926080" cy="633021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234996-5827-484F-9101-389FB2DB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2000" contrast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309" y="218259"/>
              <a:ext cx="2573383" cy="1819051"/>
            </a:xfrm>
            <a:prstGeom prst="rect">
              <a:avLst/>
            </a:prstGeom>
          </p:spPr>
        </p:pic>
      </p:grpSp>
      <p:pic>
        <p:nvPicPr>
          <p:cNvPr id="27" name="Рисунок 26" descr="Изображение выглядит как природа, темный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735D668A-CCB2-4923-BFC1-24C2D89FE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20" y="4412408"/>
            <a:ext cx="856674" cy="10644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45833-B181-4647-A4EA-08861C9D2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223964" y="1871395"/>
            <a:ext cx="2135275" cy="1662947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4F92F7C-B256-4EF1-8EF8-0E3920C2BDAE}"/>
              </a:ext>
            </a:extLst>
          </p:cNvPr>
          <p:cNvGrpSpPr/>
          <p:nvPr/>
        </p:nvGrpSpPr>
        <p:grpSpPr>
          <a:xfrm>
            <a:off x="3296961" y="4116097"/>
            <a:ext cx="2024124" cy="2395616"/>
            <a:chOff x="4687333" y="218259"/>
            <a:chExt cx="2926080" cy="225589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3F97609-577E-4D89-B7BD-11908EA7018B}"/>
                </a:ext>
              </a:extLst>
            </p:cNvPr>
            <p:cNvSpPr/>
            <p:nvPr/>
          </p:nvSpPr>
          <p:spPr>
            <a:xfrm>
              <a:off x="4687333" y="1559758"/>
              <a:ext cx="2926080" cy="914400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E23BCD6-28B7-4E69-B508-1E94FECAF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brightnessContrast contrast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308" y="218259"/>
              <a:ext cx="2573383" cy="1819050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A6201C-B7EB-40C8-956D-4F0FBE3D12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20" name="Рисунок 19">
            <a:hlinkClick r:id="rId12" action="ppaction://hlinksldjump"/>
            <a:extLst>
              <a:ext uri="{FF2B5EF4-FFF2-40B4-BE49-F238E27FC236}">
                <a16:creationId xmlns:a16="http://schemas.microsoft.com/office/drawing/2014/main" id="{0D5660B8-596F-486F-8F6B-777EC1CAE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088"/>
                    </a14:imgEffect>
                    <a14:imgEffect>
                      <a14:saturation sat="190000"/>
                    </a14:imgEffect>
                    <a14:imgEffect>
                      <a14:brightnessContrast bright="7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9277" y="204667"/>
            <a:ext cx="1608739" cy="126582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17D6F47-8F66-4D48-97E0-B4078BB9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82871" y="356141"/>
            <a:ext cx="2135275" cy="13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8586B6-3C8C-495B-B822-0900AC8E2D07}"/>
              </a:ext>
            </a:extLst>
          </p:cNvPr>
          <p:cNvSpPr txBox="1"/>
          <p:nvPr/>
        </p:nvSpPr>
        <p:spPr>
          <a:xfrm>
            <a:off x="192814" y="421997"/>
            <a:ext cx="3554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едет пожарная машина, произноси звук коротко, имитируя звук пожарной сирены. Чтобы включить анимацию, нажми на кнопку пуск.</a:t>
            </a:r>
          </a:p>
        </p:txBody>
      </p:sp>
    </p:spTree>
    <p:extLst>
      <p:ext uri="{BB962C8B-B14F-4D97-AF65-F5344CB8AC3E}">
        <p14:creationId xmlns:p14="http://schemas.microsoft.com/office/powerpoint/2010/main" val="30726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02617 -7.40741E-7 L 0.0457 -7.40741E-7 L 0.06927 0.00208 L 0.09075 0.00926 L 0.11354 0.01829 L 0.12955 0.03102 L 0.15586 0.05417 L 0.16666 0.07847 L 0.16914 0.10718 L 0.16041 0.1375 L 0.13112 0.16204 L 0.11172 0.18935 L 0.09596 0.21829 L 0.08984 0.23958 L 0.09166 0.25833 L 0.09323 0.28449 L 0.1039 0.30579 L 0.11875 0.3162 L 0.13997 0.33195 L 0.16107 0.34329 L 0.21146 0.35185 L 0.24323 0.35625 L 0.2845 0.35046 L 0.33502 0.33195 L 0.36133 0.30718 L 0.38711 0.27593 L 0.41367 0.23958 L 0.44987 0.21065 L 0.47604 0.1963 L 0.50612 0.18796 L 0.53268 0.18056 L 0.58463 0.17778 L 0.60937 0.17639 L 0.6375 0.18333 L 0.66328 0.1963 L 0.68789 0.20648 L 0.71002 0.21968 L 0.7276 0.2412 L 0.73372 0.26435 L 0.73567 0.28727 L 0.72838 0.30718 L 0.70468 0.33195 L 0.68789 0.34907 L 0.6651 0.36759 L 0.65612 0.38333 L 0.65247 0.4125 L 0.65247 0.44676 L 0.66419 0.4669 L 0.67995 0.49005 L 0.69687 0.4963 L 0.69843 0.49468 " pathEditMode="relative" rAng="0" ptsTypes="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музыка,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6B46BDE6-1859-41AE-BE34-3E351845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67" y="4512865"/>
            <a:ext cx="2742713" cy="199496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мный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C3C6A1B1-5294-4D52-B850-606F0852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05" y="3035254"/>
            <a:ext cx="4343272" cy="41388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6571057" y="530259"/>
            <a:ext cx="5263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59D66D7-54DC-4DF2-B5C5-2CF714C44776}"/>
              </a:ext>
            </a:extLst>
          </p:cNvPr>
          <p:cNvGrpSpPr/>
          <p:nvPr/>
        </p:nvGrpSpPr>
        <p:grpSpPr>
          <a:xfrm>
            <a:off x="2345221" y="458571"/>
            <a:ext cx="4057490" cy="5934022"/>
            <a:chOff x="884904" y="341910"/>
            <a:chExt cx="4261670" cy="61898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FB803B5-9581-41CE-9BAE-106BFAC3A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30" b="92222" l="1000" r="98000">
                          <a14:foregroundMark x1="24857" y1="5926" x2="32000" y2="7037"/>
                          <a14:foregroundMark x1="30571" y1="2130" x2="31429" y2="3333"/>
                          <a14:foregroundMark x1="10571" y1="34722" x2="5714" y2="39815"/>
                          <a14:foregroundMark x1="50857" y1="64444" x2="53429" y2="67130"/>
                          <a14:foregroundMark x1="52571" y1="53056" x2="52571" y2="53056"/>
                          <a14:foregroundMark x1="43857" y1="55463" x2="43857" y2="55463"/>
                          <a14:foregroundMark x1="44000" y1="58889" x2="44000" y2="57130"/>
                          <a14:foregroundMark x1="36286" y1="55000" x2="36286" y2="55000"/>
                          <a14:foregroundMark x1="92714" y1="37500" x2="94857" y2="39074"/>
                          <a14:foregroundMark x1="95000" y1="55185" x2="98000" y2="52130"/>
                          <a14:foregroundMark x1="1000" y1="44630" x2="1571" y2="43241"/>
                          <a14:foregroundMark x1="35714" y1="52963" x2="36143" y2="54074"/>
                          <a14:foregroundMark x1="52714" y1="51667" x2="53714" y2="52685"/>
                          <a14:foregroundMark x1="47286" y1="55741" x2="50000" y2="55278"/>
                          <a14:foregroundMark x1="38714" y1="56019" x2="40000" y2="56111"/>
                          <a14:foregroundMark x1="34857" y1="85833" x2="46000" y2="88796"/>
                          <a14:foregroundMark x1="21286" y1="71852" x2="21571" y2="71852"/>
                          <a14:foregroundMark x1="20000" y1="78519" x2="20000" y2="78519"/>
                          <a14:foregroundMark x1="20429" y1="80278" x2="20000" y2="78889"/>
                          <a14:foregroundMark x1="43571" y1="92222" x2="45143" y2="92130"/>
                        </a14:backgroundRemoval>
                      </a14:imgEffect>
                      <a14:imgEffect>
                        <a14:saturation sat="189000"/>
                      </a14:imgEffect>
                      <a14:imgEffect>
                        <a14:brightnessContrast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1"/>
            <a:stretch/>
          </p:blipFill>
          <p:spPr>
            <a:xfrm rot="220247">
              <a:off x="884904" y="341910"/>
              <a:ext cx="4261670" cy="5621282"/>
            </a:xfrm>
            <a:prstGeom prst="rect">
              <a:avLst/>
            </a:prstGeom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D95AB30-9B40-451E-9235-168F98D151C5}"/>
                </a:ext>
              </a:extLst>
            </p:cNvPr>
            <p:cNvSpPr/>
            <p:nvPr/>
          </p:nvSpPr>
          <p:spPr>
            <a:xfrm>
              <a:off x="1461433" y="3983256"/>
              <a:ext cx="2548889" cy="254854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Звезда: 6 точек 2">
            <a:extLst>
              <a:ext uri="{FF2B5EF4-FFF2-40B4-BE49-F238E27FC236}">
                <a16:creationId xmlns:a16="http://schemas.microsoft.com/office/drawing/2014/main" id="{BC48362A-5F63-4707-8732-71040A2C578F}"/>
              </a:ext>
            </a:extLst>
          </p:cNvPr>
          <p:cNvSpPr/>
          <p:nvPr/>
        </p:nvSpPr>
        <p:spPr>
          <a:xfrm>
            <a:off x="1261156" y="4737598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E769D3A-7060-4FBA-BF6A-212AD6ABB34C}"/>
              </a:ext>
            </a:extLst>
          </p:cNvPr>
          <p:cNvSpPr/>
          <p:nvPr/>
        </p:nvSpPr>
        <p:spPr>
          <a:xfrm>
            <a:off x="8714521" y="5043966"/>
            <a:ext cx="583351" cy="567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35E575E-32F1-4217-A893-9DF35AD28663}"/>
              </a:ext>
            </a:extLst>
          </p:cNvPr>
          <p:cNvSpPr/>
          <p:nvPr/>
        </p:nvSpPr>
        <p:spPr>
          <a:xfrm>
            <a:off x="9362518" y="4622153"/>
            <a:ext cx="583351" cy="56721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47B6F7C-9FBC-4D59-8936-239C929FCFBD}"/>
              </a:ext>
            </a:extLst>
          </p:cNvPr>
          <p:cNvSpPr/>
          <p:nvPr/>
        </p:nvSpPr>
        <p:spPr>
          <a:xfrm>
            <a:off x="10062785" y="4939286"/>
            <a:ext cx="583351" cy="567211"/>
          </a:xfrm>
          <a:prstGeom prst="ellipse">
            <a:avLst/>
          </a:prstGeom>
          <a:solidFill>
            <a:srgbClr val="16E82F"/>
          </a:solidFill>
          <a:ln>
            <a:solidFill>
              <a:srgbClr val="16E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Звезда: 6 точек 42">
            <a:extLst>
              <a:ext uri="{FF2B5EF4-FFF2-40B4-BE49-F238E27FC236}">
                <a16:creationId xmlns:a16="http://schemas.microsoft.com/office/drawing/2014/main" id="{EBC29B2C-4749-438B-AFDC-3D38B5E3E57B}"/>
              </a:ext>
            </a:extLst>
          </p:cNvPr>
          <p:cNvSpPr/>
          <p:nvPr/>
        </p:nvSpPr>
        <p:spPr>
          <a:xfrm>
            <a:off x="1930372" y="3700629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Звезда: 6 точек 43">
            <a:extLst>
              <a:ext uri="{FF2B5EF4-FFF2-40B4-BE49-F238E27FC236}">
                <a16:creationId xmlns:a16="http://schemas.microsoft.com/office/drawing/2014/main" id="{FBF7941B-9598-4CFD-AD3A-FA00843F6555}"/>
              </a:ext>
            </a:extLst>
          </p:cNvPr>
          <p:cNvSpPr/>
          <p:nvPr/>
        </p:nvSpPr>
        <p:spPr>
          <a:xfrm>
            <a:off x="5755898" y="3700628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Звезда: 6 точек 44">
            <a:extLst>
              <a:ext uri="{FF2B5EF4-FFF2-40B4-BE49-F238E27FC236}">
                <a16:creationId xmlns:a16="http://schemas.microsoft.com/office/drawing/2014/main" id="{63CA9129-8243-4C2A-A4D0-EAC1EA593897}"/>
              </a:ext>
            </a:extLst>
          </p:cNvPr>
          <p:cNvSpPr/>
          <p:nvPr/>
        </p:nvSpPr>
        <p:spPr>
          <a:xfrm>
            <a:off x="6333395" y="4737598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Звезда: 6 точек 45">
            <a:extLst>
              <a:ext uri="{FF2B5EF4-FFF2-40B4-BE49-F238E27FC236}">
                <a16:creationId xmlns:a16="http://schemas.microsoft.com/office/drawing/2014/main" id="{02C53F51-045E-46CB-B2E5-F112C4964CB4}"/>
              </a:ext>
            </a:extLst>
          </p:cNvPr>
          <p:cNvSpPr/>
          <p:nvPr/>
        </p:nvSpPr>
        <p:spPr>
          <a:xfrm>
            <a:off x="1946223" y="5760934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Звезда: 6 точек 46">
            <a:extLst>
              <a:ext uri="{FF2B5EF4-FFF2-40B4-BE49-F238E27FC236}">
                <a16:creationId xmlns:a16="http://schemas.microsoft.com/office/drawing/2014/main" id="{A2CD5115-0F22-4D76-B560-DC4A9C6F1CEF}"/>
              </a:ext>
            </a:extLst>
          </p:cNvPr>
          <p:cNvSpPr/>
          <p:nvPr/>
        </p:nvSpPr>
        <p:spPr>
          <a:xfrm>
            <a:off x="5678328" y="5760934"/>
            <a:ext cx="576892" cy="638495"/>
          </a:xfrm>
          <a:prstGeom prst="star6">
            <a:avLst/>
          </a:prstGeom>
          <a:noFill/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CAB1C483-B2A3-46A0-B370-65D85A8E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8177793" y="1682653"/>
            <a:ext cx="2049654" cy="11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6C47EF5-49EB-4334-94E7-FC19E7816DE0}"/>
              </a:ext>
            </a:extLst>
          </p:cNvPr>
          <p:cNvSpPr txBox="1"/>
          <p:nvPr/>
        </p:nvSpPr>
        <p:spPr>
          <a:xfrm>
            <a:off x="7495046" y="2009691"/>
            <a:ext cx="33763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теперь, раскрась звезды рядом с Нейро в цвет твоего настроения после выполнения упражнений.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–радость.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–грусть.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– спокойствие.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выбранный кружок на палитре).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8BF6FDE-5934-4CEA-9528-90D9683DF329}"/>
              </a:ext>
            </a:extLst>
          </p:cNvPr>
          <p:cNvSpPr/>
          <p:nvPr/>
        </p:nvSpPr>
        <p:spPr>
          <a:xfrm>
            <a:off x="2887336" y="3967764"/>
            <a:ext cx="2426770" cy="2443199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27E5F8D-4A40-4774-9253-85CC1D5990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6" r="4633" b="13104"/>
          <a:stretch/>
        </p:blipFill>
        <p:spPr>
          <a:xfrm>
            <a:off x="2936540" y="3956229"/>
            <a:ext cx="2272769" cy="2436363"/>
          </a:xfrm>
          <a:prstGeom prst="ellipse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76AC0618-ADC5-4783-A02E-E3B9887C5271}"/>
              </a:ext>
            </a:extLst>
          </p:cNvPr>
          <p:cNvSpPr/>
          <p:nvPr/>
        </p:nvSpPr>
        <p:spPr>
          <a:xfrm>
            <a:off x="2899852" y="3956230"/>
            <a:ext cx="2426770" cy="24431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E82F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35358-D31B-48D5-A61B-3A29E41AB536}"/>
              </a:ext>
            </a:extLst>
          </p:cNvPr>
          <p:cNvSpPr txBox="1"/>
          <p:nvPr/>
        </p:nvSpPr>
        <p:spPr>
          <a:xfrm>
            <a:off x="126609" y="299474"/>
            <a:ext cx="117585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«Дыхательные упражнения» Исаковой Е. Е..,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ГБДОУ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№88 Фрунзенского района Санкт-Петербурга.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https://www.sites.google.com/site/isakovaevg01/2--2011-12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Воздушный змей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https://yt3.ggpht.com/a/AGF-l79KuPZjzL6rrSbXQ0CwsrLbheLhxinn5duaIw=s900-c-k-c0xffffffff-no-rj-mo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https://cdn3.vectorstock.com/i/1000x1000/62/12/cartoon-image-of-first-place-medal-vector-15676212.jpg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Сверкание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https://pa1.narvii.com/6705/40c91d5b3f6205e69bd229bf8c2d73601cfe42bc_hq.gif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https://media.baamboozle.com/uploads/images/83557/1620625603_281456.png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пуск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https://1-collagen.ru/gallery_gen/1dc014a0695ededad1ee2a8aa8bb72a0_anim.gif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бантик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https://thumb.ac-illust.com/c4/c48434249d415cdd02c6a013bfd790d4_t.jpeg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https://clipart-best.com/img/palette/palette-clip-art-82.png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https://thumbs.gfycat.com/PresentInfamousHornbill-max-1mb.gif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92119-43A0-49C6-8656-09F5EE0A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3449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общие:</a:t>
            </a:r>
          </a:p>
        </p:txBody>
      </p:sp>
    </p:spTree>
    <p:extLst>
      <p:ext uri="{BB962C8B-B14F-4D97-AF65-F5344CB8AC3E}">
        <p14:creationId xmlns:p14="http://schemas.microsoft.com/office/powerpoint/2010/main" val="3665405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35358-D31B-48D5-A61B-3A29E41AB536}"/>
              </a:ext>
            </a:extLst>
          </p:cNvPr>
          <p:cNvSpPr txBox="1"/>
          <p:nvPr/>
        </p:nvSpPr>
        <p:spPr>
          <a:xfrm>
            <a:off x="305283" y="471948"/>
            <a:ext cx="1158143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https://static.tildacdn.com/tild3937-6232-4864-a639-396439653630/Untitled-1.png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https://fhd.videouroki.net/tests/532096/image_5d95bd0dd9d2f.png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https://st.depositphotos.com/1216711/2513/v/450/depositphotos_25139731-stock-illustration-the-doors-of-the-room.jpg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Шарики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http://mozaikarazvitia.ucoz.com/orig.gif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https://vasilek.caduk.ru/images/8.png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https://i.pinimg.com/originals/bd/1a/2f/bd1a2fc88baba5df70fcf54334a74a1d.png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https://creazilla-store.fra1.digitaloceanspaces.com/cliparts/6258/mallard-duck-clipart-md.png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https://static.vecteezy.com/system/resources/previews/000/521/211/original/vector-nature-cabins.jpg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лепят снеговика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http://dutsadok.com.ua/clipart/ljudi/odlfbj35v.png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https://i.pinimg.com/originals/ad/a7/7f/ada77fda1b1f9df68ec50a64bb0f2519.png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https://i.pinimg.com/originals/58/fb/1b/58fb1b5aac600b8050ba4d3d9117eab8.png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на площадке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http://ds12.edu-ukhta.ru/media/galary/rasskazov-kartinka12.png.900x0_q85_crop.png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https://ds05.infourok.ru/uploads/ex/03a0/0017bdd7-e7837c1a/hello_html_7ef148b0.png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https://creazilla-store.fra1.digitaloceanspaces.com/cliparts/6223/hedgehog-with-apple-mushroom-and-leaf-clipart-md.png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ежика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https://avatars.mds.yandex.net/get-pdb/985790/830eb098-316c-4bb2-984e-58575c08ce2e/s1200?webp=false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https://thumbs.gfycat.com/PresentInfamousHornbill-max-1mb.gif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92119-43A0-49C6-8656-09F5EE0A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3449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дыхательная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357593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35358-D31B-48D5-A61B-3A29E41AB536}"/>
              </a:ext>
            </a:extLst>
          </p:cNvPr>
          <p:cNvSpPr txBox="1"/>
          <p:nvPr/>
        </p:nvSpPr>
        <p:spPr>
          <a:xfrm>
            <a:off x="305283" y="471948"/>
            <a:ext cx="1158143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Вертушка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https://www.clipartmax.com/png/full/277-2779996_paper-pinwheel-windmill-paper-windmill-png.png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https://static.vecteezy.com/system/resources/previews/000/172/423/original/vector-set-of-air-pump-icon.jpg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 насосом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https://img2.freepng.ru/20180524/ekh/kisspng-bicycle-pumps-fuel-dispenser-clip-art-menifee-bicycles-inc-5b066921c50540.428191931527146785807.jpg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https://i.pinimg.com/originals/52/93/9d/52939db38f1ac3ddddd5e0a9e9945acc.png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https://bumper-stickers.ru/38989-thickbox_default/tuchi.jpg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Лыжи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http://kedr.tomsk.ru/wp-content/uploads/2018/03/4f705e9c4b426-thumb.png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Бычок на лыжах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https://media.baamboozle.com/uploads/images/395711/1639421296_452111_gif-url.gif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зима  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http://clipart-library.com/images_k/winter-scene-silhouette/winter-scene-silhouette-11.png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зима 2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https://free-png.ru/wp-content/uploads/2021/10/free-png.ru-521.png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Аквалангист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https://i.pinimg.com/originals/aa/d9/3f/aad93ffb0a308beb1f4c1a200778163e.png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Маска/ласты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https://www.clipartmax.com/png/full/82-822726_underwater-diving-diving-equipment-scuba-diving-drawing-transparent-scuba-diving-diving-clipart.png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Морское дно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https://kartinkin.net/uploads/posts/2021-01/1611327643_37-p-fon-morskoe-dno-dlya-detei-41.png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с вертушкой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https://i.pinimg.com/originals/6f/65/29/6f65295ad6664f66efeb6d460c06d997.png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92119-43A0-49C6-8656-09F5EE0A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3449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дыхательная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148265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35358-D31B-48D5-A61B-3A29E41AB536}"/>
              </a:ext>
            </a:extLst>
          </p:cNvPr>
          <p:cNvSpPr txBox="1"/>
          <p:nvPr/>
        </p:nvSpPr>
        <p:spPr>
          <a:xfrm>
            <a:off x="305283" y="471948"/>
            <a:ext cx="11581434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Катерок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https://img.clipartlook.com/boat-free-to-use-clip-art-boat-clipart-1024_839.png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Пароход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https://cdn.dribbble.com/users/197047/screenshots/1533747/belle.gif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https://3mu.ru/wp-content/uploads/2015/12/melniza-na-prozrachnom-fone.png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Мельница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https://proper-hobby.ru/d/c0445f71d1598d2ceb5c305041569ecb.gif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пускает пузыри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https://forum.materinstvo.ru/uploads/1265896340/post-142790-1266055905.png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https://catherineasquithgallery.com/uploads/posts/2021-02/1612788035_171-p-goluboi-prozrachnii-fon-218.png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 с глазками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https://3.bp.blogspot.com/-RJrb6O6ENEs/Wp-bbduv6ZI/AAAAAAAAJyM/vBrtI13j-mACR3GQMu4-RcRU_8eRBcbnQCLcBGAs/s1600/13.png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https://funforkids.ru/pictures/butterfly_forkids/butterfly024.png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https://i.pinimg.com/originals/cb/19/4d/cb194d533daee59f23422618be44fca7.png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Поляна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https://i.pinimg.com/originals/0e/a4/00/0ea4003dbeb40b68937fb4241eb2c2ba.png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 1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http://co8tula.ru/upload/iblock/a49/a4915c9eea8ea89a047fa90440488c3e.jpg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 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https://dou24.ru/235/images/dsad/0_128711_43919b18_orig_56e1895c75b90.png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https://thumbs.gfycat.com/SaltyGrayCero-size_restricted.gif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Тюльпаны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https://1.bp.blogspot.com/-L66RUfwmKO0/YFb0jhPFr3I/AAAAAAAAKes/erBwEWaTwxEpUYGysa3PVH63z4pe5JMoACLcBGAsYHQ/s720/orig.gif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92119-43A0-49C6-8656-09F5EE0A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3449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дыхательная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1463957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535358-D31B-48D5-A61B-3A29E41AB536}"/>
              </a:ext>
            </a:extLst>
          </p:cNvPr>
          <p:cNvSpPr txBox="1"/>
          <p:nvPr/>
        </p:nvSpPr>
        <p:spPr>
          <a:xfrm>
            <a:off x="225084" y="471948"/>
            <a:ext cx="115814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 для дракона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https://svgsilh.com/png-1024/24981-3f51b5.png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Дракон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https://free-png.ru/wp-content/uploads/2020/10/drako147-63479f90.png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https://znpress.ru/wp-content/uploads/2021/08/use-these-free-images-for-your-websites-art-projects-reports-and-___.png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https://static.tildacdn.com/tild3937-6232-4864-a639-396439653630/Untitled-1.png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 гиф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https://acegif.com/wp-content/gifs/fire-77.gif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https://fhd.videouroki.net/tests/532096/image_5d95bd0dd9d2f.png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https://st.depositphotos.com/1216711/2513/v/450/depositphotos_25139731-stock-illustration-the-doors-of-the-room.jpg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https://creazilla-store.fra1.digitaloceanspaces.com/cliparts/5738/dog-clipart-md.png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https://beton-feodosiya.ru/800/600/https/www.pinclipart.com/picdir/big/122-1221805_-slide-clipart-png-download.png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https://catherineasquithgallery.com/uploads/posts/2021-03/1614587664_46-p-malchik-na-belom-fone-kartinka-58.png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Спираль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https://static.tildacdn.com/tild3562-3234-4532-b034-653462363334/spiral-line-png-1.png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Звездный путь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https://catherineasquithgallery.com/uploads/posts/2021-03/1614555971_96-p-kartinka-zvezdi-na-belom-fone-104.jpg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https://i.pinimg.com/originals/7e/33/16/7e3316ca7c65c80f110308bdb9238543.png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https://i.pinimg.com/originals/d9/f6/7b/d9f67b001df3831a6018b3bcbb84c047.gif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592119-43A0-49C6-8656-09F5EE0A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34494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дыхательная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45695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9663C-5609-4A06-BC4E-0BE04C492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86" y="381432"/>
            <a:ext cx="6061916" cy="6095135"/>
          </a:xfrm>
        </p:spPr>
        <p:txBody>
          <a:bodyPr anchor="b"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является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зрительной опорой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комплексу упражнений.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здоровьесберегающие упражнения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развитие у ребенка речевого дыхания при автоматизации изолированных звуков.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 5-7 лет. 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и интерактивность презентации увеличивает заинтересованность детей в усвоении материала, воспитывает любознательность, положительное отношение к занятию, является хорошей мотивацией для автоматизации звуков.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визуального материала позволяет ребенку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выполнять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 небольшой помощью взрослого.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материал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презентации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учителем-логопедом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 для каждого ребенка,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автоматизируемого звука.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DFA857-A5DC-4917-83F0-697C1C5EA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877">
            <a:off x="7048600" y="952602"/>
            <a:ext cx="4600740" cy="46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769" y="0"/>
            <a:ext cx="6314130" cy="65696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презентацией:</a:t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«Меню»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упражнения. Нажав на картинку с символом упражнения вы перейдете к слайду с ним. Нажав на такую же картинку в правом верхнем углу слайда, вы вернетесь к на слайд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«Меню» 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сможете выбрать другое упражнение этого же направления. Нажав на красный бантик змея              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«Меню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 попадете на финальный слайд с похвалой и последним заданием. Почти на каждом слайде с упражнениями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кнопка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«Пуск»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нажав на которую,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включите видео или анимацию.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Инструкцию по выполнению упражнения можно прочитать, нажав на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Слайды переключаются только при нажатии на значок перехода  (чтобы исключить ошибки при нажатии на экран)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335528-205B-41EF-98D5-913BD41D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5" t="21215" r="18041" b="22481"/>
          <a:stretch/>
        </p:blipFill>
        <p:spPr>
          <a:xfrm>
            <a:off x="3325092" y="4117740"/>
            <a:ext cx="415636" cy="367679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AAC688-08F5-4680-B03C-3FBA5CA60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877">
            <a:off x="7048600" y="952602"/>
            <a:ext cx="4600740" cy="4600740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2590213-9EE1-4E9A-9027-534943BDD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59" b="92059" l="3131" r="97606">
                        <a14:foregroundMark x1="15470" y1="16176" x2="7735" y2="67059"/>
                        <a14:foregroundMark x1="7735" y1="67059" x2="7735" y2="67647"/>
                        <a14:foregroundMark x1="3315" y1="55882" x2="3131" y2="63529"/>
                        <a14:foregroundMark x1="12891" y1="7059" x2="15654" y2="9118"/>
                        <a14:foregroundMark x1="93738" y1="72647" x2="94291" y2="36471"/>
                        <a14:foregroundMark x1="97562" y1="45703" x2="97584" y2="44484"/>
                        <a14:foregroundMark x1="97554" y1="46172" x2="97546" y2="46601"/>
                        <a14:foregroundMark x1="97238" y1="63824" x2="97502" y2="49053"/>
                        <a14:foregroundMark x1="88398" y1="90000" x2="88582" y2="92059"/>
                        <a14:backgroundMark x1="97606" y1="43235" x2="97974" y2="44118"/>
                        <a14:backgroundMark x1="97790" y1="47647" x2="97974" y2="44118"/>
                        <a14:backgroundMark x1="98343" y1="49412" x2="97790" y2="44118"/>
                        <a14:backgroundMark x1="97974" y1="49118" x2="97790" y2="4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397">
            <a:off x="2977953" y="3096582"/>
            <a:ext cx="735948" cy="455589"/>
          </a:xfrm>
          <a:prstGeom prst="rect">
            <a:avLst/>
          </a:prstGeom>
        </p:spPr>
      </p:pic>
      <p:pic>
        <p:nvPicPr>
          <p:cNvPr id="27" name="Рисунок 26">
            <a:hlinkClick r:id="rId8" action="ppaction://hlinksldjump"/>
            <a:extLst>
              <a:ext uri="{FF2B5EF4-FFF2-40B4-BE49-F238E27FC236}">
                <a16:creationId xmlns:a16="http://schemas.microsoft.com/office/drawing/2014/main" id="{CBD0754A-83E1-4734-A223-37E7D6027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593092" y="4969740"/>
            <a:ext cx="1297507" cy="6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576900" y="63128"/>
            <a:ext cx="11038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«Меню»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(выбери упражнение).</a:t>
            </a:r>
            <a:endParaRPr lang="ru-RU" sz="2400" dirty="0"/>
          </a:p>
        </p:txBody>
      </p:sp>
      <p:pic>
        <p:nvPicPr>
          <p:cNvPr id="19" name="Рисунок 18">
            <a:hlinkClick r:id="rId3" action="ppaction://hlinksldjump"/>
            <a:extLst>
              <a:ext uri="{FF2B5EF4-FFF2-40B4-BE49-F238E27FC236}">
                <a16:creationId xmlns:a16="http://schemas.microsoft.com/office/drawing/2014/main" id="{6FFC5CF1-F220-4DE1-9FB9-A5778C014A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/>
        </p:blipFill>
        <p:spPr>
          <a:xfrm>
            <a:off x="4015259" y="1282651"/>
            <a:ext cx="2065803" cy="2172112"/>
          </a:xfrm>
          <a:prstGeom prst="flowChartAlternateProcess">
            <a:avLst/>
          </a:prstGeom>
        </p:spPr>
      </p:pic>
      <p:pic>
        <p:nvPicPr>
          <p:cNvPr id="22" name="Рисунок 21">
            <a:hlinkClick r:id="rId5" action="ppaction://hlinksldjump"/>
            <a:extLst>
              <a:ext uri="{FF2B5EF4-FFF2-40B4-BE49-F238E27FC236}">
                <a16:creationId xmlns:a16="http://schemas.microsoft.com/office/drawing/2014/main" id="{C7518A9A-48FE-4F06-9F01-8FE4D2C9E9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4338"/>
          <a:stretch/>
        </p:blipFill>
        <p:spPr>
          <a:xfrm>
            <a:off x="2476379" y="998820"/>
            <a:ext cx="1294925" cy="1690321"/>
          </a:xfrm>
          <a:prstGeom prst="rect">
            <a:avLst/>
          </a:prstGeom>
        </p:spPr>
      </p:pic>
      <p:pic>
        <p:nvPicPr>
          <p:cNvPr id="25" name="Рисунок 24">
            <a:hlinkClick r:id="rId7" action="ppaction://hlinksldjump"/>
            <a:extLst>
              <a:ext uri="{FF2B5EF4-FFF2-40B4-BE49-F238E27FC236}">
                <a16:creationId xmlns:a16="http://schemas.microsoft.com/office/drawing/2014/main" id="{4463E2CE-8240-4AB7-A36E-646AFF108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21749" y="3196354"/>
            <a:ext cx="1406067" cy="1640411"/>
          </a:xfrm>
          <a:prstGeom prst="rect">
            <a:avLst/>
          </a:prstGeom>
        </p:spPr>
      </p:pic>
      <p:pic>
        <p:nvPicPr>
          <p:cNvPr id="27" name="Рисунок 26">
            <a:hlinkClick r:id="rId9" action="ppaction://hlinksldjump"/>
            <a:extLst>
              <a:ext uri="{FF2B5EF4-FFF2-40B4-BE49-F238E27FC236}">
                <a16:creationId xmlns:a16="http://schemas.microsoft.com/office/drawing/2014/main" id="{2C36D9EA-2E6A-4565-8EDE-9ECD3BC4F4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325017" y="1205947"/>
            <a:ext cx="1790089" cy="168540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E5531E-9058-443C-A0EA-15A1A3A886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89" b="99556" l="3222" r="96000">
                        <a14:foregroundMark x1="46222" y1="26111" x2="62667" y2="35222"/>
                        <a14:foregroundMark x1="58111" y1="26778" x2="56444" y2="34444"/>
                        <a14:foregroundMark x1="48222" y1="25778" x2="44889" y2="31333"/>
                        <a14:foregroundMark x1="59111" y1="7111" x2="68111" y2="11333"/>
                        <a14:foregroundMark x1="64778" y1="1889" x2="71889" y2="3000"/>
                        <a14:foregroundMark x1="90778" y1="8333" x2="96444" y2="11444"/>
                        <a14:foregroundMark x1="52000" y1="13333" x2="50000" y2="15556"/>
                        <a14:foregroundMark x1="53222" y1="31889" x2="56333" y2="35222"/>
                        <a14:foregroundMark x1="49778" y1="86667" x2="45667" y2="92333"/>
                        <a14:foregroundMark x1="45667" y1="92333" x2="45667" y2="92333"/>
                        <a14:foregroundMark x1="71000" y1="94889" x2="73444" y2="97333"/>
                        <a14:foregroundMark x1="12889" y1="89889" x2="6000" y2="97222"/>
                        <a14:foregroundMark x1="6000" y1="97222" x2="5556" y2="97111"/>
                        <a14:foregroundMark x1="4667" y1="84556" x2="4667" y2="80667"/>
                        <a14:foregroundMark x1="29889" y1="98333" x2="30667" y2="97333"/>
                        <a14:foregroundMark x1="72222" y1="98556" x2="70444" y2="99556"/>
                        <a14:foregroundMark x1="3222" y1="95222" x2="3667" y2="96000"/>
                        <a14:backgroundMark x1="54778" y1="13889" x2="54778" y2="13889"/>
                        <a14:backgroundMark x1="76667" y1="11111" x2="76667" y2="11111"/>
                        <a14:backgroundMark x1="73556" y1="10333" x2="73556" y2="10333"/>
                      </a14:backgroundRemoval>
                    </a14:imgEffect>
                    <a14:imgEffect>
                      <a14:colorTemperature colorTemp="9722"/>
                    </a14:imgEffect>
                    <a14:imgEffect>
                      <a14:saturation sat="242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912">
            <a:off x="9830931" y="345638"/>
            <a:ext cx="2199349" cy="2199349"/>
          </a:xfrm>
          <a:prstGeom prst="rect">
            <a:avLst/>
          </a:prstGeom>
        </p:spPr>
      </p:pic>
      <p:pic>
        <p:nvPicPr>
          <p:cNvPr id="24" name="Рисунок 23">
            <a:hlinkClick r:id="rId14" action="ppaction://hlinksldjump"/>
            <a:extLst>
              <a:ext uri="{FF2B5EF4-FFF2-40B4-BE49-F238E27FC236}">
                <a16:creationId xmlns:a16="http://schemas.microsoft.com/office/drawing/2014/main" id="{6770A321-2357-4505-8F2D-B3C97CFD75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91891" y="5034147"/>
            <a:ext cx="1194456" cy="1344730"/>
          </a:xfrm>
          <a:prstGeom prst="rect">
            <a:avLst/>
          </a:prstGeom>
        </p:spPr>
      </p:pic>
      <p:pic>
        <p:nvPicPr>
          <p:cNvPr id="26" name="Рисунок 25">
            <a:hlinkClick r:id="rId16" action="ppaction://hlinksldjump"/>
            <a:extLst>
              <a:ext uri="{FF2B5EF4-FFF2-40B4-BE49-F238E27FC236}">
                <a16:creationId xmlns:a16="http://schemas.microsoft.com/office/drawing/2014/main" id="{98EDAC5C-003E-49F6-8538-55BE0DCA12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73620" y="2800693"/>
            <a:ext cx="2030999" cy="1920794"/>
          </a:xfrm>
          <a:prstGeom prst="rect">
            <a:avLst/>
          </a:prstGeom>
        </p:spPr>
      </p:pic>
      <p:pic>
        <p:nvPicPr>
          <p:cNvPr id="31" name="Рисунок 30">
            <a:hlinkClick r:id="rId18" action="ppaction://hlinksldjump"/>
            <a:extLst>
              <a:ext uri="{FF2B5EF4-FFF2-40B4-BE49-F238E27FC236}">
                <a16:creationId xmlns:a16="http://schemas.microsoft.com/office/drawing/2014/main" id="{1A43B708-C488-400A-8F87-DAE6F0AB24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61321" y="3259502"/>
            <a:ext cx="1521149" cy="1329597"/>
          </a:xfrm>
          <a:prstGeom prst="rect">
            <a:avLst/>
          </a:prstGeom>
        </p:spPr>
      </p:pic>
      <p:pic>
        <p:nvPicPr>
          <p:cNvPr id="33" name="Рисунок 32">
            <a:hlinkClick r:id="rId20" action="ppaction://hlinksldjump"/>
            <a:extLst>
              <a:ext uri="{FF2B5EF4-FFF2-40B4-BE49-F238E27FC236}">
                <a16:creationId xmlns:a16="http://schemas.microsoft.com/office/drawing/2014/main" id="{2E9BF060-3352-4653-B038-E3FCF23B7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9424" y="3250864"/>
            <a:ext cx="1236777" cy="1244494"/>
          </a:xfrm>
          <a:prstGeom prst="rect">
            <a:avLst/>
          </a:prstGeom>
        </p:spPr>
      </p:pic>
      <p:pic>
        <p:nvPicPr>
          <p:cNvPr id="34" name="Рисунок 33">
            <a:hlinkClick r:id="rId22" action="ppaction://hlinksldjump"/>
            <a:extLst>
              <a:ext uri="{FF2B5EF4-FFF2-40B4-BE49-F238E27FC236}">
                <a16:creationId xmlns:a16="http://schemas.microsoft.com/office/drawing/2014/main" id="{72114747-ABE2-45E6-A65C-CE0A7D8AE4B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417" y="4790607"/>
            <a:ext cx="1153228" cy="1728760"/>
          </a:xfrm>
          <a:prstGeom prst="rect">
            <a:avLst/>
          </a:prstGeom>
        </p:spPr>
      </p:pic>
      <p:pic>
        <p:nvPicPr>
          <p:cNvPr id="35" name="Рисунок 34">
            <a:hlinkClick r:id="rId24" action="ppaction://hlinksldjump"/>
            <a:extLst>
              <a:ext uri="{FF2B5EF4-FFF2-40B4-BE49-F238E27FC236}">
                <a16:creationId xmlns:a16="http://schemas.microsoft.com/office/drawing/2014/main" id="{7B388DB5-DDE2-44E6-A017-60BE0611F2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1632" y="1333554"/>
            <a:ext cx="1346064" cy="1430193"/>
          </a:xfrm>
          <a:prstGeom prst="rect">
            <a:avLst/>
          </a:prstGeom>
        </p:spPr>
      </p:pic>
      <p:pic>
        <p:nvPicPr>
          <p:cNvPr id="39" name="Рисунок 38">
            <a:hlinkClick r:id="rId26" action="ppaction://hlinksldjump"/>
            <a:extLst>
              <a:ext uri="{FF2B5EF4-FFF2-40B4-BE49-F238E27FC236}">
                <a16:creationId xmlns:a16="http://schemas.microsoft.com/office/drawing/2014/main" id="{F6B66891-C623-4D72-9694-693BB86DAD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32000"/>
                    </a14:imgEffect>
                    <a14:imgEffect>
                      <a14:colorTemperature colorTemp="2899"/>
                    </a14:imgEffect>
                    <a14:imgEffect>
                      <a14:saturation sat="400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546" y="1445312"/>
            <a:ext cx="1096216" cy="1096216"/>
          </a:xfrm>
          <a:prstGeom prst="rect">
            <a:avLst/>
          </a:prstGeom>
        </p:spPr>
      </p:pic>
      <p:pic>
        <p:nvPicPr>
          <p:cNvPr id="40" name="Рисунок 39">
            <a:hlinkClick r:id="rId29" action="ppaction://hlinksldjump"/>
            <a:extLst>
              <a:ext uri="{FF2B5EF4-FFF2-40B4-BE49-F238E27FC236}">
                <a16:creationId xmlns:a16="http://schemas.microsoft.com/office/drawing/2014/main" id="{2FB095DD-F412-40B9-8461-DECA889553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57110" flipH="1">
            <a:off x="2222062" y="4797376"/>
            <a:ext cx="1711500" cy="1847065"/>
          </a:xfrm>
          <a:prstGeom prst="rect">
            <a:avLst/>
          </a:prstGeom>
        </p:spPr>
      </p:pic>
      <p:pic>
        <p:nvPicPr>
          <p:cNvPr id="41" name="Рисунок 40">
            <a:hlinkClick r:id="rId31" action="ppaction://hlinksldjump"/>
            <a:extLst>
              <a:ext uri="{FF2B5EF4-FFF2-40B4-BE49-F238E27FC236}">
                <a16:creationId xmlns:a16="http://schemas.microsoft.com/office/drawing/2014/main" id="{79BB0738-9254-417B-9E0E-FDF3FE37CDD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colorTemperature colorTemp="4918"/>
                    </a14:imgEffect>
                    <a14:imgEffect>
                      <a14:saturation sat="398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87" y="5078309"/>
            <a:ext cx="1875748" cy="1300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онт, аксессуар, векторная графика&#10;&#10;Автоматически созданное описание">
            <a:hlinkClick r:id="rId34" action="ppaction://hlinksldjump"/>
            <a:extLst>
              <a:ext uri="{FF2B5EF4-FFF2-40B4-BE49-F238E27FC236}">
                <a16:creationId xmlns:a16="http://schemas.microsoft.com/office/drawing/2014/main" id="{6F077DD6-EF8B-47D5-A882-5DE59929F97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36000"/>
                    </a14:imgEffect>
                    <a14:imgEffect>
                      <a14:colorTemperature colorTemp="3884"/>
                    </a14:imgEffect>
                    <a14:imgEffect>
                      <a14:saturation sat="400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02" y="3043841"/>
            <a:ext cx="1871323" cy="1379269"/>
          </a:xfrm>
          <a:prstGeom prst="rect">
            <a:avLst/>
          </a:prstGeom>
        </p:spPr>
      </p:pic>
      <p:pic>
        <p:nvPicPr>
          <p:cNvPr id="43" name="Рисунок 42">
            <a:hlinkClick r:id="rId37" action="ppaction://hlinksldjump"/>
            <a:extLst>
              <a:ext uri="{FF2B5EF4-FFF2-40B4-BE49-F238E27FC236}">
                <a16:creationId xmlns:a16="http://schemas.microsoft.com/office/drawing/2014/main" id="{6B0E294B-4801-471A-9697-370EE91F4F6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 flipH="1">
            <a:off x="4067423" y="3043841"/>
            <a:ext cx="1970285" cy="1613329"/>
          </a:xfrm>
          <a:prstGeom prst="rect">
            <a:avLst/>
          </a:prstGeom>
        </p:spPr>
      </p:pic>
      <p:pic>
        <p:nvPicPr>
          <p:cNvPr id="44" name="Рисунок 43">
            <a:hlinkClick r:id="rId40" action="ppaction://hlinksldjump"/>
            <a:extLst>
              <a:ext uri="{FF2B5EF4-FFF2-40B4-BE49-F238E27FC236}">
                <a16:creationId xmlns:a16="http://schemas.microsoft.com/office/drawing/2014/main" id="{76B7A0B4-C45F-41A5-A225-B128D450F72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8088"/>
                    </a14:imgEffect>
                    <a14:imgEffect>
                      <a14:saturation sat="190000"/>
                    </a14:imgEffect>
                    <a14:imgEffect>
                      <a14:brightnessContrast bright="7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0562" y="5073601"/>
            <a:ext cx="1766464" cy="126582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ллекция картинок&#10;&#10;Автоматически созданное описание">
            <a:hlinkClick r:id="rId43" action="ppaction://hlinksldjump"/>
            <a:extLst>
              <a:ext uri="{FF2B5EF4-FFF2-40B4-BE49-F238E27FC236}">
                <a16:creationId xmlns:a16="http://schemas.microsoft.com/office/drawing/2014/main" id="{364D7C2D-292C-4C3D-996E-2F4B9E197C8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059" b="92059" l="3131" r="97606">
                        <a14:foregroundMark x1="15470" y1="16176" x2="7735" y2="67059"/>
                        <a14:foregroundMark x1="7735" y1="67059" x2="7735" y2="67647"/>
                        <a14:foregroundMark x1="3315" y1="55882" x2="3131" y2="63529"/>
                        <a14:foregroundMark x1="12891" y1="7059" x2="15654" y2="9118"/>
                        <a14:foregroundMark x1="93738" y1="72647" x2="94291" y2="36471"/>
                        <a14:foregroundMark x1="97562" y1="45703" x2="97584" y2="44484"/>
                        <a14:foregroundMark x1="97554" y1="46172" x2="97546" y2="46601"/>
                        <a14:foregroundMark x1="97238" y1="63824" x2="97502" y2="49053"/>
                        <a14:foregroundMark x1="88398" y1="90000" x2="88582" y2="92059"/>
                        <a14:backgroundMark x1="97606" y1="43235" x2="97974" y2="44118"/>
                        <a14:backgroundMark x1="97790" y1="47647" x2="97974" y2="44118"/>
                        <a14:backgroundMark x1="98343" y1="49412" x2="97790" y2="44118"/>
                        <a14:backgroundMark x1="97974" y1="49118" x2="97790" y2="4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624">
            <a:off x="10486797" y="1537492"/>
            <a:ext cx="735948" cy="566122"/>
          </a:xfrm>
          <a:prstGeom prst="rect">
            <a:avLst/>
          </a:prstGeom>
        </p:spPr>
      </p:pic>
      <p:pic>
        <p:nvPicPr>
          <p:cNvPr id="46" name="Рисунок 45">
            <a:hlinkClick r:id="rId46" action="ppaction://hlinksldjump"/>
            <a:extLst>
              <a:ext uri="{FF2B5EF4-FFF2-40B4-BE49-F238E27FC236}">
                <a16:creationId xmlns:a16="http://schemas.microsoft.com/office/drawing/2014/main" id="{0BB4CD4C-8C2E-41E0-B2FC-FB64CE3F5EC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6999" y="4891658"/>
            <a:ext cx="1729419" cy="15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557A1-D6E1-434D-B4E2-08C044E66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778">
            <a:off x="5380497" y="1396726"/>
            <a:ext cx="5604224" cy="49011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170FA4-D6DD-4835-8347-68A1F902BE7E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4" name="Рисунок 13">
            <a:hlinkClick r:id="rId4" action="ppaction://hlinksldjump"/>
            <a:extLst>
              <a:ext uri="{FF2B5EF4-FFF2-40B4-BE49-F238E27FC236}">
                <a16:creationId xmlns:a16="http://schemas.microsoft.com/office/drawing/2014/main" id="{C507A3B5-4750-4A44-80C3-66D5E42B1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403" y="236434"/>
            <a:ext cx="2145733" cy="227429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8A4260-1099-4385-B814-3168B768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456029" y="229052"/>
            <a:ext cx="2145732" cy="1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55C45-B194-49BB-81BD-E21B856CA960}"/>
              </a:ext>
            </a:extLst>
          </p:cNvPr>
          <p:cNvSpPr txBox="1"/>
          <p:nvPr/>
        </p:nvSpPr>
        <p:spPr>
          <a:xfrm>
            <a:off x="16966" y="130751"/>
            <a:ext cx="3023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Подари шарик малышу, а пока он летит, произноси звук длительно на одном выдохе.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включить анимацию, нажми на кнопку пуск.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AA84D4-3E9E-4FE2-BD8A-D48524DB2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3" y="1895856"/>
            <a:ext cx="3656292" cy="39485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B43DC1-29F0-4656-A69C-713398BC04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9FCAE0B-A297-440C-A3DF-88325A1BB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7" y="3566160"/>
            <a:ext cx="2543629" cy="2543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499AA6-CCA8-4CAD-86BE-2260F30DA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rot="21321211">
            <a:off x="7204771" y="2798039"/>
            <a:ext cx="2844209" cy="2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3 -0.01065 L -0.01653 -0.01042 C -0.01562 -0.01042 -0.00065 -0.00255 0.00261 -0.00857 C 0.00391 -0.01134 0.00703 -0.02847 0.00847 -0.03611 C 0.00768 -0.04954 0.00847 -0.06343 0.00612 -0.07639 C 0.00508 -0.08148 0.00156 -0.0838 -0.00104 -0.08681 C -0.00534 -0.09236 -0.00755 -0.09167 -0.01289 -0.09329 C -0.02877 -0.0919 -0.04492 -0.09445 -0.06054 -0.08912 C -0.06419 -0.08773 -0.06966 -0.07176 -0.07252 -0.06574 C -0.07357 -0.06343 -0.07487 -0.06158 -0.07604 -0.05949 C -0.07877 -0.03542 -0.07747 -0.04514 -0.07956 -0.02986 C -0.07916 -0.01922 -0.07929 -0.00857 -0.07838 0.00208 C -0.07799 0.00671 -0.07474 0.01643 -0.0737 0.02106 C -0.07278 0.02453 -0.072 0.02801 -0.07122 0.03171 C -0.07083 0.03379 -0.07083 0.03611 -0.07005 0.03796 C -0.06875 0.0412 -0.06679 0.04352 -0.06536 0.04653 C -0.06406 0.04907 -0.06328 0.05254 -0.06172 0.05486 C -0.05963 0.05833 -0.05664 0.05972 -0.05456 0.06342 C -0.05299 0.0662 -0.05156 0.06921 -0.04987 0.07176 C -0.04492 0.07916 -0.03932 0.0868 -0.0332 0.09074 C -0.03177 0.09143 -0.02096 0.09491 -0.02005 0.09514 C -0.00586 0.09444 0.0086 0.0956 0.02279 0.09305 C 0.02474 0.09259 0.02591 0.08819 0.02761 0.08657 C 0.02904 0.08495 0.03073 0.08356 0.03229 0.08241 C 0.04037 0.06805 0.03099 0.08634 0.03946 0.06134 C 0.04037 0.05856 0.04193 0.05717 0.04297 0.05486 C 0.05156 0.03588 0.04544 0.04421 0.05261 0.03588 C 0.05378 0.0331 0.05482 0.03009 0.05612 0.02731 C 0.05716 0.025 0.05886 0.02361 0.05964 0.02106 C 0.06237 0.01342 0.06393 -0.00417 0.06446 -0.01065 C 0.06524 -0.02107 0.0655 -0.02847 0.0668 -0.0382 C 0.06719 -0.04028 0.06758 -0.04236 0.06797 -0.04468 C 0.06511 -0.12246 0.06901 -0.08542 0.06328 -0.12292 C 0.06146 -0.13449 0.06315 -0.12847 0.05964 -0.13773 C 0.05964 -0.1375 0.05781 -0.15139 0.05729 -0.15255 C 0.05534 -0.15602 0.05248 -0.15787 0.05013 -0.16111 C 0.04857 -0.1632 0.04727 -0.16597 0.04544 -0.16736 C 0.04193 -0.16968 0.03828 -0.16991 0.03464 -0.17153 C 0.00287 -0.18565 0.04011 -0.17084 0.00847 -0.18218 C 0.00495 -0.18334 0.0013 -0.18449 -0.00221 -0.18634 C -0.00547 -0.18797 -0.00846 -0.19144 -0.01172 -0.19283 C -0.0164 -0.19445 -0.02122 -0.19422 -0.02604 -0.19491 C -0.03919 -0.19422 -0.05221 -0.19445 -0.06536 -0.19283 C -0.06992 -0.19213 -0.08255 -0.18519 -0.08672 -0.18218 C -0.09948 -0.17246 -0.10521 -0.16621 -0.11536 -0.14861 C -0.11966 -0.14051 -0.12291 -0.13588 -0.12604 -0.12709 C -0.1289 -0.11875 -0.13268 -0.11111 -0.13437 -0.10162 L -0.13672 -0.08912 C -0.13906 -0.06019 -0.13906 -0.06898 -0.13437 -0.02338 C -0.13333 -0.01343 -0.13099 -0.00371 -0.12956 0.00625 L -0.12721 0.02315 C -0.12708 0.02708 -0.1263 0.05463 -0.12487 0.06342 C -0.12422 0.06736 -0.11979 0.07963 -0.11888 0.08241 C -0.11627 0.10532 -0.12005 0.08032 -0.10937 0.1118 C -0.1082 0.11528 -0.10742 0.11944 -0.10586 0.12245 C -0.10182 0.12963 -0.09713 0.13518 -0.09271 0.14166 C -0.09075 0.14444 -0.0888 0.14699 -0.08672 0.15023 C -0.08476 0.15278 -0.0832 0.15694 -0.08086 0.15833 C -0.07448 0.16296 -0.06823 0.16805 -0.06172 0.17083 C -0.05312 0.17569 -0.05208 0.175 -0.04388 0.17986 C -0.04192 0.18102 -0.03997 0.18287 -0.03789 0.18379 C -0.03594 0.18449 -0.03398 0.18518 -0.03203 0.18611 C -0.02916 0.18703 -0.02656 0.18935 -0.0237 0.19028 C -0.01966 0.19166 -0.01575 0.19166 -0.01172 0.19213 C 0.0069 0.19028 0.02565 0.18958 0.04427 0.18611 C 0.04688 0.18565 0.04896 0.18148 0.0513 0.17986 C 0.06524 0.16944 0.05586 0.18379 0.0763 0.15648 C 0.07956 0.15208 0.08281 0.14815 0.08594 0.14375 C 0.08802 0.14028 0.08959 0.13634 0.0918 0.1331 C 0.10755 0.11111 0.10612 0.11944 0.11563 0.09722 C 0.11706 0.09375 0.1181 0.09004 0.11927 0.08657 C 0.12162 0.07893 0.12266 0.0743 0.12396 0.06551 C 0.12539 0.05602 0.12552 0.04791 0.1263 0.03796 C 0.12774 0.02268 0.12761 0.03148 0.12878 0.01458 C 0.1293 0.00694 0.12943 -0.00093 0.12995 -0.00857 C 0.13021 -0.01227 0.13073 -0.01574 0.13112 -0.01922 C 0.13164 -0.02408 0.1319 -0.02917 0.13229 -0.03403 C 0.13151 -0.05301 0.13099 -0.07222 0.12995 -0.09121 C 0.12943 -0.09977 0.12969 -0.1088 0.12761 -0.11644 C 0.1263 -0.12084 0.125 -0.12477 0.12396 -0.12917 C 0.11875 -0.15139 0.12487 -0.13264 0.11797 -0.15672 C 0.11485 -0.16806 0.11263 -0.1706 0.10847 -0.18218 C 0.10755 -0.18472 0.10716 -0.18797 0.10612 -0.19051 C 0.10352 -0.19722 0.10052 -0.20324 0.09779 -0.20972 C 0.09362 -0.21922 0.08985 -0.22917 0.08464 -0.23727 C 0.08086 -0.24306 0.07735 -0.25 0.07279 -0.25417 C 0.06966 -0.25695 0.06628 -0.25926 0.06328 -0.2625 C 0.05104 -0.2757 0.05 -0.28727 0.03112 -0.29213 C -0.0069 -0.30232 0.00977 -0.29931 -0.01888 -0.30278 C -0.03398 -0.30209 -0.04909 -0.30301 -0.06419 -0.3007 C -0.06784 -0.3 -0.07135 -0.29653 -0.07487 -0.29422 C -0.07799 -0.29236 -0.08125 -0.29028 -0.08437 -0.28797 C -0.08724 -0.28588 -0.08984 -0.28334 -0.09271 -0.28172 C -0.09544 -0.27986 -0.09831 -0.27894 -0.10104 -0.27732 C -0.10469 -0.27547 -0.1082 -0.27338 -0.11172 -0.27107 C -0.14114 -0.25209 -0.11549 -0.26875 -0.13672 -0.25209 C -0.14062 -0.24884 -0.14479 -0.24676 -0.1487 -0.24352 C -0.15182 -0.24097 -0.16484 -0.22523 -0.16536 -0.22454 C -0.16784 -0.2213 -0.17044 -0.21806 -0.17252 -0.21389 C -0.17903 -0.2 -0.18515 -0.18218 -0.18919 -0.16528 C -0.19062 -0.15903 -0.1914 -0.15255 -0.19271 -0.14607 C -0.19414 -0.13912 -0.19622 -0.13218 -0.19752 -0.125 C -0.20156 -0.10232 -0.20482 -0.08218 -0.20703 -0.05949 C -0.20755 -0.05371 -0.20781 -0.04815 -0.2082 -0.04236 C -0.20742 -0.01273 -0.20703 0.0169 -0.20586 0.04653 C -0.20547 0.0544 -0.20429 0.06203 -0.20338 0.06967 C -0.20234 0.07916 -0.20065 0.09004 -0.1987 0.0993 C -0.19752 0.10416 -0.19622 0.10879 -0.19505 0.11389 C -0.1944 0.1243 -0.19375 0.13842 -0.19153 0.14768 C -0.19075 0.15092 -0.18919 0.15347 -0.18789 0.15648 C -0.1875 0.15926 -0.18737 0.16227 -0.18672 0.16504 C -0.18476 0.17291 -0.18047 0.18171 -0.17721 0.18819 C -0.17461 0.19328 -0.17187 0.19838 -0.16888 0.20254 C -0.16354 0.2118 -0.1582 0.2206 -0.15221 0.22824 C -0.14075 0.24259 -0.13971 0.24583 -0.12956 0.2537 C -0.12409 0.2581 -0.11888 0.26458 -0.11289 0.26643 C -0.10156 0.26944 -0.09622 0.27037 -0.08554 0.27477 C -0.08073 0.27685 -0.07617 0.27986 -0.07122 0.28125 C -0.06419 0.28264 -0.05703 0.28241 -0.04987 0.28333 C -0.04622 0.28472 -0.04271 0.28634 -0.03919 0.28773 C -0.03177 0.29028 -0.01823 0.29282 -0.01289 0.29352 C -0.00482 0.2956 0.00143 0.29676 0.00964 0.29815 C 0.03073 0.2956 0.05183 0.29537 0.07279 0.2919 C 0.07735 0.29097 0.08164 0.28773 0.08594 0.28541 C 0.10013 0.27685 0.09401 0.27986 0.10378 0.27083 C 0.11459 0.25995 0.10729 0.26898 0.11563 0.2581 C 0.12943 0.22129 0.11263 0.26296 0.12513 0.23866 C 0.12904 0.23148 0.13242 0.22338 0.13594 0.21551 C 0.13711 0.21273 0.13789 0.20949 0.13946 0.20694 L 0.14544 0.19884 C 0.14649 0.19537 0.1556 0.16875 0.15729 0.16273 C 0.15847 0.15833 0.15951 0.15416 0.16094 0.15023 C 0.16224 0.14629 0.16419 0.14305 0.16563 0.13958 C 0.16693 0.13611 0.16797 0.13217 0.16927 0.12893 C 0.17031 0.12592 0.17188 0.12361 0.17279 0.12037 C 0.18255 0.08935 0.1694 0.125 0.17761 0.10347 C 0.178 0.10069 0.17839 0.09791 0.17878 0.09514 C 0.17917 0.09143 0.17943 0.08796 0.17995 0.08426 C 0.1806 0.07963 0.18164 0.07477 0.18229 0.06967 C 0.18555 0.04514 0.18164 0.06805 0.18464 0.04653 C 0.18802 0.02291 0.18659 0.03981 0.18946 0.0125 C 0.19154 -0.00718 0.1918 -0.01181 0.1931 -0.02986 C 0.19297 -0.03056 0.1918 -0.08519 0.19063 -0.09537 C 0.18998 -0.10185 0.18828 -0.1081 0.18711 -0.11435 C 0.18594 -0.12778 0.18555 -0.14167 0.18347 -0.15463 C 0.1793 -0.18056 0.18255 -0.15857 0.17995 -0.18426 C 0.1793 -0.19144 0.17995 -0.19977 0.17761 -0.20533 C 0.17513 -0.21111 0.17318 -0.21736 0.17044 -0.22246 C 0.14505 -0.26736 0.1724 -0.21759 0.15847 -0.2456 C 0.15703 -0.24861 0.15521 -0.25116 0.15378 -0.25417 C 0.14961 -0.2625 0.15078 -0.26366 0.14544 -0.27107 C 0.14362 -0.27361 0.14128 -0.27477 0.13946 -0.27732 C 0.13763 -0.27986 0.13633 -0.2831 0.13464 -0.28588 C 0.13281 -0.28889 0.13034 -0.29097 0.12878 -0.29422 C 0.12357 -0.30509 0.11927 -0.3169 0.11446 -0.32824 C 0.1125 -0.33241 0.11068 -0.33704 0.10847 -0.34097 C 0.10365 -0.34954 0.10169 -0.3544 0.09544 -0.35996 C 0.09232 -0.3625 0.08919 -0.36482 0.08594 -0.36621 C 0.08242 -0.36783 0.07878 -0.36759 0.07513 -0.36829 L 0.06211 -0.37477 C 0.0569 -0.37732 0.05183 -0.38079 0.04662 -0.3831 C 0.03985 -0.38634 0.03308 -0.38912 0.0263 -0.39167 C 0.0181 -0.39468 0.0013 -0.4 0.0013 -0.39977 C -0.01458 -0.39931 -0.03047 -0.4007 -0.04622 -0.39792 C -0.05052 -0.39722 -0.05416 -0.39213 -0.0582 -0.38959 C -0.06172 -0.38727 -0.06523 -0.38496 -0.06888 -0.3831 C -0.07239 -0.38148 -0.07617 -0.38079 -0.07956 -0.37894 C -0.08255 -0.37732 -0.08515 -0.37477 -0.08789 -0.37269 C -0.09492 -0.3669 -0.09596 -0.36459 -0.10338 -0.35996 C -0.12083 -0.34884 -0.1039 -0.36597 -0.13203 -0.34097 C -0.13932 -0.33426 -0.14245 -0.33125 -0.15104 -0.32616 C -0.15299 -0.325 -0.15508 -0.32454 -0.15703 -0.32384 C -0.1638 -0.31783 -0.16562 -0.31644 -0.17252 -0.30903 C -0.17695 -0.3044 -0.18112 -0.29908 -0.18554 -0.29422 C -0.19036 -0.28912 -0.20104 -0.2794 -0.20469 -0.27315 C -0.20781 -0.26759 -0.21054 -0.26111 -0.21419 -0.25625 C -0.21575 -0.25417 -0.21758 -0.25255 -0.21888 -0.24977 C -0.22083 -0.24607 -0.22213 -0.24144 -0.2237 -0.23727 C -0.24062 -0.18889 -0.22539 -0.23264 -0.2332 -0.20764 C -0.23437 -0.20394 -0.23567 -0.20047 -0.23672 -0.19699 C -0.24179 -0.18079 -0.23659 -0.19537 -0.24153 -0.18218 C -0.24427 -0.1632 -0.24062 -0.18542 -0.24635 -0.1632 C -0.24739 -0.15903 -0.24752 -0.15463 -0.2487 -0.1507 C -0.24961 -0.14722 -0.2513 -0.14537 -0.25221 -0.14213 C -0.25364 -0.13727 -0.25442 -0.13195 -0.25586 -0.12709 C -0.25677 -0.12408 -0.25846 -0.12176 -0.25937 -0.11875 C -0.26041 -0.11528 -0.26067 -0.11134 -0.26172 -0.1081 C -0.26263 -0.10556 -0.26432 -0.10394 -0.26536 -0.10162 C -0.26627 -0.09977 -0.26679 -0.09722 -0.26771 -0.09537 C -0.26875 -0.09306 -0.27018 -0.09121 -0.27135 -0.08912 C -0.27226 -0.08704 -0.27278 -0.08472 -0.2737 -0.08264 C -0.27956 -0.07037 -0.27474 -0.08172 -0.28086 -0.07199 C -0.28489 -0.06574 -0.28685 -0.05926 -0.29153 -0.05509 C -0.29271 -0.05417 -0.29388 -0.05371 -0.29505 -0.05301 C -0.29987 -0.04676 -0.3069 -0.03681 -0.31172 -0.03403 L -0.32252 -0.02755 L -0.32969 -0.02338 C -0.33164 -0.02199 -0.33359 -0.02084 -0.33554 -0.01922 C -0.33724 -0.01783 -0.33867 -0.01574 -0.34036 -0.01505 C -0.3431 -0.01366 -0.34596 -0.01366 -0.3487 -0.01273 C -0.35104 -0.01227 -0.35338 -0.01134 -0.35586 -0.01065 L -0.39505 -0.01273 L -0.39505 -0.0125 L -0.39505 -0.01273 L -0.38919 -0.00648 " pathEditMode="relative" rAng="0" ptsTypes="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40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D7EA31-0753-4484-91B2-C3B394A1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0" b="98077" l="1043" r="97352">
                        <a14:foregroundMark x1="20305" y1="17195" x2="24559" y2="46154"/>
                        <a14:foregroundMark x1="24559" y1="46154" x2="24880" y2="46946"/>
                        <a14:foregroundMark x1="35152" y1="7014" x2="36196" y2="50679"/>
                        <a14:foregroundMark x1="56180" y1="15271" x2="45425" y2="58032"/>
                        <a14:foregroundMark x1="56260" y1="11878" x2="75040" y2="51584"/>
                        <a14:foregroundMark x1="46469" y1="43439" x2="87961" y2="47172"/>
                        <a14:foregroundMark x1="71750" y1="23756" x2="62279" y2="57353"/>
                        <a14:foregroundMark x1="4735" y1="48303" x2="11798" y2="79751"/>
                        <a14:foregroundMark x1="11798" y1="79751" x2="41814" y2="96719"/>
                        <a14:foregroundMark x1="41814" y1="96719" x2="50803" y2="97964"/>
                        <a14:foregroundMark x1="50803" y1="97964" x2="74478" y2="91516"/>
                        <a14:foregroundMark x1="74478" y1="91516" x2="76083" y2="90724"/>
                        <a14:foregroundMark x1="7945" y1="51584" x2="23836" y2="83710"/>
                        <a14:foregroundMark x1="21429" y1="27262" x2="13162" y2="47624"/>
                        <a14:foregroundMark x1="13162" y1="47624" x2="13162" y2="47964"/>
                        <a14:foregroundMark x1="13323" y1="41629" x2="17978" y2="45136"/>
                        <a14:foregroundMark x1="17978" y1="45136" x2="29535" y2="47624"/>
                        <a14:foregroundMark x1="29535" y1="47624" x2="41172" y2="46606"/>
                        <a14:foregroundMark x1="41172" y1="46606" x2="52087" y2="51697"/>
                        <a14:foregroundMark x1="52087" y1="51697" x2="70626" y2="41290"/>
                        <a14:foregroundMark x1="70626" y1="41290" x2="80337" y2="30090"/>
                        <a14:foregroundMark x1="80337" y1="30090" x2="87560" y2="26357"/>
                        <a14:foregroundMark x1="64366" y1="14027" x2="52809" y2="39819"/>
                        <a14:foregroundMark x1="41493" y1="30882" x2="53371" y2="39367"/>
                        <a14:foregroundMark x1="53371" y1="39367" x2="53371" y2="39706"/>
                        <a14:foregroundMark x1="49037" y1="28733" x2="33628" y2="32805"/>
                        <a14:foregroundMark x1="33628" y1="32805" x2="33628" y2="32805"/>
                        <a14:foregroundMark x1="38925" y1="32466" x2="46549" y2="36538"/>
                        <a14:foregroundMark x1="59711" y1="30430" x2="63884" y2="42760"/>
                        <a14:foregroundMark x1="78571" y1="24095" x2="69342" y2="32692"/>
                        <a14:foregroundMark x1="69342" y1="32692" x2="69342" y2="33032"/>
                        <a14:foregroundMark x1="68299" y1="46719" x2="66613" y2="55769"/>
                        <a14:foregroundMark x1="82343" y1="42647" x2="73676" y2="61312"/>
                        <a14:foregroundMark x1="74960" y1="35747" x2="82745" y2="47398"/>
                        <a14:foregroundMark x1="82745" y1="47398" x2="93499" y2="53167"/>
                        <a14:foregroundMark x1="93499" y1="53167" x2="95586" y2="55430"/>
                        <a14:foregroundMark x1="75201" y1="40498" x2="41814" y2="39480"/>
                        <a14:foregroundMark x1="91011" y1="63122" x2="91413" y2="72059"/>
                        <a14:foregroundMark x1="91413" y1="72059" x2="93339" y2="77036"/>
                        <a14:foregroundMark x1="13162" y1="40045" x2="5778" y2="44683"/>
                        <a14:foregroundMark x1="5778" y1="44683" x2="3130" y2="55882"/>
                        <a14:foregroundMark x1="3130" y1="55882" x2="5056" y2="73756"/>
                        <a14:foregroundMark x1="5056" y1="73756" x2="9711" y2="80317"/>
                        <a14:foregroundMark x1="9711" y1="80317" x2="9631" y2="83597"/>
                        <a14:foregroundMark x1="2087" y1="71267" x2="3933" y2="76697"/>
                        <a14:foregroundMark x1="39165" y1="96267" x2="51846" y2="98077"/>
                        <a14:foregroundMark x1="67255" y1="95475" x2="79535" y2="91063"/>
                        <a14:foregroundMark x1="93660" y1="66968" x2="97352" y2="65837"/>
                        <a14:foregroundMark x1="35233" y1="2489" x2="35152" y2="1923"/>
                        <a14:foregroundMark x1="94703" y1="46041" x2="95345" y2="46041"/>
                        <a14:foregroundMark x1="1043" y1="52715" x2="2488" y2="60520"/>
                        <a14:foregroundMark x1="2488" y1="60520" x2="2970" y2="61312"/>
                        <a14:foregroundMark x1="20305" y1="87443" x2="23676" y2="92534"/>
                        <a14:foregroundMark x1="23676" y1="92534" x2="26083" y2="94457"/>
                        <a14:backgroundMark x1="91814" y1="41516" x2="91814" y2="41516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saturation sat="273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808" y="917097"/>
            <a:ext cx="9760259" cy="56716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34D1CE-8E9D-428E-B493-C1E7E5349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14BAEC-AE7E-4961-938C-44157A1A000D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21" name="Рисунок 20">
            <a:hlinkClick r:id="rId5" action="ppaction://hlinksldjump"/>
            <a:extLst>
              <a:ext uri="{FF2B5EF4-FFF2-40B4-BE49-F238E27FC236}">
                <a16:creationId xmlns:a16="http://schemas.microsoft.com/office/drawing/2014/main" id="{6573A346-36EF-44DE-A24D-4DB368017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792059" y="161713"/>
            <a:ext cx="1208015" cy="131687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1124954-7D96-4240-A99C-2647B344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56979" y="229052"/>
            <a:ext cx="2084099" cy="1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B2B8BD-368A-41C2-8503-032059619953}"/>
              </a:ext>
            </a:extLst>
          </p:cNvPr>
          <p:cNvSpPr txBox="1"/>
          <p:nvPr/>
        </p:nvSpPr>
        <p:spPr>
          <a:xfrm>
            <a:off x="49800" y="174820"/>
            <a:ext cx="3098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плывет уточка, произноси звук коротко, имитируя шум воды. Чтобы включить анимацию, нажми на кнопку пуск.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807895-1DB0-4FF5-8CD4-06D3870ECD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8661400" y="4093635"/>
            <a:ext cx="1143782" cy="11523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02C2D8-EDC1-450B-A305-BC5CC919D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07" b="99153" l="1919" r="97015">
                        <a14:foregroundMark x1="45629" y1="6568" x2="27505" y2="73941"/>
                        <a14:foregroundMark x1="24733" y1="67585" x2="35181" y2="76271"/>
                        <a14:foregroundMark x1="35181" y1="76271" x2="64179" y2="88347"/>
                        <a14:foregroundMark x1="5970" y1="71186" x2="9595" y2="71822"/>
                        <a14:foregroundMark x1="56503" y1="92797" x2="71002" y2="94915"/>
                        <a14:foregroundMark x1="91045" y1="84110" x2="92964" y2="88347"/>
                        <a14:foregroundMark x1="95736" y1="87076" x2="97228" y2="87288"/>
                        <a14:foregroundMark x1="28998" y1="23093" x2="28998" y2="23093"/>
                        <a14:foregroundMark x1="29211" y1="22669" x2="31983" y2="20551"/>
                        <a14:foregroundMark x1="30277" y1="24788" x2="30064" y2="26059"/>
                        <a14:foregroundMark x1="27292" y1="45975" x2="44136" y2="54025"/>
                        <a14:foregroundMark x1="30917" y1="46610" x2="54371" y2="52754"/>
                        <a14:foregroundMark x1="60768" y1="98517" x2="61407" y2="97034"/>
                        <a14:foregroundMark x1="68230" y1="99364" x2="68230" y2="98729"/>
                        <a14:foregroundMark x1="2132" y1="72669" x2="2772" y2="72246"/>
                        <a14:foregroundMark x1="45203" y1="1907" x2="44989" y2="3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95" y="3243805"/>
            <a:ext cx="2363906" cy="23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1.66667E-6 0.00023 C -0.00195 -0.00371 -0.00299 -0.0088 -0.00586 -0.01111 C -0.01068 -0.01505 -0.01693 -0.01412 -0.022 -0.01759 C -0.02357 -0.01898 -0.02487 -0.02037 -0.02669 -0.02107 C -0.02969 -0.02199 -0.03294 -0.02199 -0.03594 -0.02269 C -0.06302 -0.03333 -0.02943 -0.02014 -0.04974 -0.02755 C -0.05247 -0.02847 -0.05521 -0.0294 -0.05807 -0.03079 C -0.0595 -0.03102 -0.0612 -0.03148 -0.06263 -0.03218 C -0.06419 -0.03333 -0.06562 -0.03449 -0.06719 -0.03565 C -0.06836 -0.03611 -0.06953 -0.03658 -0.0707 -0.03704 C -0.07226 -0.03843 -0.0737 -0.03958 -0.07526 -0.04051 C -0.07721 -0.04121 -0.07916 -0.04167 -0.08112 -0.0419 C -0.08372 -0.04283 -0.09349 -0.04583 -0.09739 -0.04699 C -0.1 -0.04792 -0.10273 -0.04815 -0.10547 -0.04815 C -0.10781 -0.04884 -0.11002 -0.04954 -0.11237 -0.05046 C -0.11432 -0.0507 -0.11614 -0.05139 -0.1181 -0.05139 C -0.13411 -0.05394 -0.15976 -0.0544 -0.17265 -0.05509 C -0.19831 -0.05857 -0.18229 -0.05695 -0.22825 -0.05833 L -0.28489 -0.06065 C -0.28815 -0.06065 -0.29114 -0.0625 -0.29427 -0.0632 C -0.29739 -0.06366 -0.30039 -0.06412 -0.30351 -0.06482 C -0.30547 -0.06505 -0.30729 -0.06621 -0.30924 -0.06644 C -0.31315 -0.06736 -0.31693 -0.06736 -0.32096 -0.06783 C -0.32357 -0.06806 -0.3263 -0.06921 -0.32903 -0.06968 C -0.33138 -0.06991 -0.33359 -0.07107 -0.33594 -0.07153 C -0.36028 -0.07222 -0.3845 -0.07246 -0.40885 -0.07292 C -0.41185 -0.07384 -0.41627 -0.07546 -0.4194 -0.0757 C -0.42357 -0.07639 -0.42786 -0.07732 -0.43203 -0.07778 C -0.45547 -0.08704 -0.42226 -0.07361 -0.45065 -0.08565 C -0.45456 -0.08773 -0.46484 -0.09028 -0.4668 -0.09097 C -0.46875 -0.09097 -0.4707 -0.0919 -0.47252 -0.09213 C -0.47526 -0.09283 -0.47799 -0.09352 -0.4806 -0.09421 C -0.49726 -0.0956 -0.50846 -0.09653 -0.52357 -0.09861 C -0.5263 -0.09931 -0.52903 -0.09977 -0.53164 -0.10046 C -0.5332 -0.1007 -0.53476 -0.10116 -0.53633 -0.10232 C -0.5401 -0.10301 -0.54401 -0.10463 -0.54778 -0.10533 C -0.55065 -0.10579 -0.55338 -0.10625 -0.55599 -0.10695 C -0.55833 -0.10741 -0.56068 -0.1081 -0.56302 -0.10857 C -0.56875 -0.1081 -0.57656 -0.1132 -0.58021 -0.10695 C -0.58372 -0.10116 -0.57799 -0.09283 -0.57682 -0.08565 C -0.57656 -0.08403 -0.5763 -0.08264 -0.57565 -0.08079 C -0.57474 -0.07871 -0.57357 -0.07639 -0.57213 -0.07431 C -0.57005 -0.07176 -0.56588 -0.06783 -0.56302 -0.06644 C -0.55846 -0.06389 -0.5539 -0.06111 -0.54909 -0.06065 C -0.547 -0.05949 -0.54505 -0.05903 -0.54323 -0.05833 C -0.52916 -0.05324 -0.54414 -0.05625 -0.52591 -0.05324 C -0.52435 -0.05324 -0.52278 -0.05255 -0.52135 -0.05139 C -0.51745 -0.0507 -0.51328 -0.0507 -0.50963 -0.04815 C -0.49622 -0.04121 -0.50221 -0.04329 -0.49232 -0.04051 C -0.49075 -0.03912 -0.48932 -0.0382 -0.48776 -0.03704 C -0.4862 -0.03611 -0.48463 -0.03611 -0.48294 -0.03565 C -0.47474 -0.03218 -0.47565 -0.03287 -0.46797 -0.02917 C -0.46015 -0.01806 -0.46914 -0.02917 -0.45989 -0.02269 C -0.44388 -0.01134 -0.45911 -0.01898 -0.44935 -0.01435 C -0.44739 -0.01227 -0.44544 -0.01019 -0.44362 -0.00787 C -0.44284 -0.00718 -0.44219 -0.00579 -0.44127 -0.00463 C -0.43984 -0.00371 -0.43815 -0.00278 -0.43672 -0.00116 C -0.42318 0.01018 -0.43086 0.00625 -0.42278 0.00995 C -0.41562 0.02477 -0.42474 0.00648 -0.41823 0.01805 C -0.41341 0.02616 -0.41875 0.02014 -0.4112 0.0294 C -0.40976 0.03079 -0.40794 0.03241 -0.40651 0.03426 C -0.40456 0.0368 -0.40078 0.04213 -0.40078 0.04236 C -0.40117 0.04653 -0.40117 0.05116 -0.40195 0.05509 C -0.40234 0.05717 -0.40351 0.05787 -0.4043 0.06018 C -0.40937 0.07153 -0.4056 0.06528 -0.41237 0.07454 C -0.41315 0.07708 -0.4138 0.08009 -0.41458 0.08287 C -0.41536 0.08518 -0.41693 0.08704 -0.41693 0.08912 C -0.41693 0.09861 -0.41627 0.10764 -0.41458 0.11667 C -0.41432 0.11852 -0.41237 0.11898 -0.4112 0.12014 C -0.40963 0.12129 -0.4082 0.12245 -0.40651 0.12292 C -0.40377 0.12477 -0.39739 0.12569 -0.39505 0.12639 C -0.38541 0.1331 -0.39609 0.12639 -0.38333 0.13148 C -0.38138 0.13241 -0.37956 0.13379 -0.3776 0.13495 C -0.37409 0.13565 -0.36028 0.13704 -0.35794 0.13773 C -0.3513 0.13889 -0.34479 0.14051 -0.33828 0.14097 C -0.32044 0.14282 -0.272 0.14421 -0.26185 0.14514 C -0.24896 0.14398 -0.23633 0.14398 -0.22357 0.14282 C -0.21719 0.1419 -0.21732 0.14074 -0.21198 0.13958 C -0.20924 0.13842 -0.20651 0.13842 -0.2039 0.13773 C -0.2 0.13704 -0.19622 0.13542 -0.19232 0.13495 L -0.16914 0.1294 C -0.1664 0.12917 -0.1638 0.12893 -0.16107 0.12801 C -0.15443 0.12639 -0.14791 0.12361 -0.14127 0.12292 L -0.11354 0.12153 C -0.11081 0.12037 -0.1082 0.11898 -0.10547 0.11805 C -0.08802 0.11458 -0.09778 0.12014 -0.08229 0.11342 C -0.08021 0.11273 -0.07838 0.11111 -0.07643 0.11018 C -0.07422 0.10903 -0.07187 0.10764 -0.06953 0.10717 C -0.06055 0.10324 -0.06771 0.10787 -0.05325 0.10069 C -0.03424 0.09051 -0.06055 0.10092 -0.03711 0.09074 C -0.03528 0.09028 -0.0332 0.08981 -0.03138 0.08912 C -0.02864 0.08819 -0.02591 0.08727 -0.02318 0.08565 C -0.02161 0.08426 -0.02005 0.08287 -0.01849 0.08102 C -0.01745 0.08009 -0.01614 0.0794 -0.0151 0.07778 C -0.0138 0.07639 -0.01289 0.0743 -0.01159 0.07292 C -0.00937 0.07037 -0.00469 0.06643 -0.00469 0.06667 C 0.00156 0.04907 -0.00729 0.07523 -1.66667E-6 0.04699 C 0.00039 0.0456 0.0056 0.03588 0.00573 0.03588 C 0.00794 0.0206 0.00886 0.01898 0.00456 -0.00324 C 0.00404 -0.00625 0.00182 -0.00833 -1.66667E-6 -0.00972 C -0.00143 -0.01088 -0.00312 -0.00972 -0.00469 -0.00972 L -0.00469 -0.00926 L -0.00469 -0.00463 " pathEditMode="relative" rAng="0" ptsTypes="AAAAAAAAAAAAAAAAAAAAAAAAAAAAAAAAAAAAAAAAAAAAAAAAAAAAAAAA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17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вал 32">
            <a:extLst>
              <a:ext uri="{FF2B5EF4-FFF2-40B4-BE49-F238E27FC236}">
                <a16:creationId xmlns:a16="http://schemas.microsoft.com/office/drawing/2014/main" id="{63F48CE2-7B18-4A39-B2FA-282E3E5DFA84}"/>
              </a:ext>
            </a:extLst>
          </p:cNvPr>
          <p:cNvSpPr/>
          <p:nvPr/>
        </p:nvSpPr>
        <p:spPr>
          <a:xfrm>
            <a:off x="433022" y="2492268"/>
            <a:ext cx="5624710" cy="34238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0915296-D68C-427F-B393-D545F48AE641}"/>
              </a:ext>
            </a:extLst>
          </p:cNvPr>
          <p:cNvGrpSpPr/>
          <p:nvPr/>
        </p:nvGrpSpPr>
        <p:grpSpPr>
          <a:xfrm>
            <a:off x="5895833" y="1009934"/>
            <a:ext cx="5863145" cy="5683250"/>
            <a:chOff x="5895833" y="1009934"/>
            <a:chExt cx="5863145" cy="56832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6F0CA05-766F-4861-948D-26DCD60EB51D}"/>
                </a:ext>
              </a:extLst>
            </p:cNvPr>
            <p:cNvSpPr/>
            <p:nvPr/>
          </p:nvSpPr>
          <p:spPr>
            <a:xfrm>
              <a:off x="6795242" y="6083183"/>
              <a:ext cx="4120328" cy="6100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DCE8F61-2B35-49EF-AE15-7D35AE4E743C}"/>
                </a:ext>
              </a:extLst>
            </p:cNvPr>
            <p:cNvGrpSpPr/>
            <p:nvPr/>
          </p:nvGrpSpPr>
          <p:grpSpPr>
            <a:xfrm>
              <a:off x="5895833" y="1009934"/>
              <a:ext cx="5863145" cy="5412530"/>
              <a:chOff x="6150373" y="1161804"/>
              <a:chExt cx="5600177" cy="5370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A94CC26-C691-4A71-B11B-F2BCB0505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667" b="94667" l="9914" r="89871">
                            <a14:foregroundMark x1="33621" y1="6667" x2="52586" y2="8500"/>
                            <a14:foregroundMark x1="25862" y1="90667" x2="55388" y2="90667"/>
                            <a14:foregroundMark x1="32759" y1="94500" x2="56681" y2="94667"/>
                            <a14:foregroundMark x1="80819" y1="60000" x2="85345" y2="73000"/>
                            <a14:foregroundMark x1="85345" y1="73000" x2="85345" y2="73000"/>
                            <a14:foregroundMark x1="23922" y1="44500" x2="20905" y2="52667"/>
                            <a14:foregroundMark x1="20905" y1="52667" x2="20905" y2="52667"/>
                            <a14:backgroundMark x1="6466" y1="87333" x2="6466" y2="87833"/>
                            <a14:backgroundMark x1="93319" y1="89167" x2="93750" y2="89500"/>
                            <a14:backgroundMark x1="93966" y1="90167" x2="93966" y2="90833"/>
                          </a14:backgroundRemoval>
                        </a14:imgEffect>
                        <a14:imgEffect>
                          <a14:sharpenSoften amount="19000"/>
                        </a14:imgEffect>
                        <a14:imgEffect>
                          <a14:colorTemperature colorTemp="4447"/>
                        </a14:imgEffect>
                        <a14:imgEffect>
                          <a14:saturation sat="204000"/>
                        </a14:imgEffect>
                        <a14:imgEffect>
                          <a14:brightnessContrast contras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373" y="1161804"/>
                <a:ext cx="5600177" cy="5370000"/>
              </a:xfrm>
              <a:prstGeom prst="rect">
                <a:avLst/>
              </a:prstGeom>
            </p:spPr>
          </p:pic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DC7DB7B-4F2A-4204-9FE2-7122182DC917}"/>
                  </a:ext>
                </a:extLst>
              </p:cNvPr>
              <p:cNvSpPr/>
              <p:nvPr/>
            </p:nvSpPr>
            <p:spPr>
              <a:xfrm>
                <a:off x="7365304" y="5974915"/>
                <a:ext cx="3169085" cy="332685"/>
              </a:xfrm>
              <a:prstGeom prst="rect">
                <a:avLst/>
              </a:prstGeom>
              <a:gradFill flip="none" rotWithShape="1">
                <a:gsLst>
                  <a:gs pos="0">
                    <a:srgbClr val="993300">
                      <a:shade val="30000"/>
                      <a:satMod val="115000"/>
                    </a:srgbClr>
                  </a:gs>
                  <a:gs pos="50000">
                    <a:srgbClr val="993300">
                      <a:shade val="67500"/>
                      <a:satMod val="115000"/>
                    </a:srgbClr>
                  </a:gs>
                  <a:gs pos="100000">
                    <a:srgbClr val="9933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20C7A03-DE3C-4582-AD2D-FA0343E9C74D}"/>
                  </a:ext>
                </a:extLst>
              </p:cNvPr>
              <p:cNvSpPr/>
              <p:nvPr/>
            </p:nvSpPr>
            <p:spPr>
              <a:xfrm>
                <a:off x="7578247" y="5291707"/>
                <a:ext cx="2745287" cy="404489"/>
              </a:xfrm>
              <a:prstGeom prst="rect">
                <a:avLst/>
              </a:prstGeom>
              <a:gradFill flip="none" rotWithShape="1">
                <a:gsLst>
                  <a:gs pos="0">
                    <a:srgbClr val="993300">
                      <a:shade val="30000"/>
                      <a:satMod val="115000"/>
                    </a:srgbClr>
                  </a:gs>
                  <a:gs pos="50000">
                    <a:srgbClr val="993300">
                      <a:shade val="67500"/>
                      <a:satMod val="115000"/>
                    </a:srgbClr>
                  </a:gs>
                  <a:gs pos="100000">
                    <a:srgbClr val="9933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167825-5C53-44AB-BDFB-341981226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CFB24E-014E-40D1-8F39-FE5639326132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</a:t>
            </a:r>
            <a:endParaRPr lang="ru-RU" sz="2400" dirty="0"/>
          </a:p>
        </p:txBody>
      </p:sp>
      <p:pic>
        <p:nvPicPr>
          <p:cNvPr id="20" name="Рисунок 19">
            <a:hlinkClick r:id="rId6" action="ppaction://hlinksldjump"/>
            <a:extLst>
              <a:ext uri="{FF2B5EF4-FFF2-40B4-BE49-F238E27FC236}">
                <a16:creationId xmlns:a16="http://schemas.microsoft.com/office/drawing/2014/main" id="{3089DB1A-F602-4BAD-870F-AC5F5E83A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275012" y="63558"/>
            <a:ext cx="1866522" cy="176524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A064A2C-B918-4BFD-91A9-F0DE8E60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96658" y="190861"/>
            <a:ext cx="2142302" cy="11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5D6EF2-8C00-4960-A09D-BD2AB048C364}"/>
              </a:ext>
            </a:extLst>
          </p:cNvPr>
          <p:cNvSpPr txBox="1"/>
          <p:nvPr/>
        </p:nvSpPr>
        <p:spPr>
          <a:xfrm>
            <a:off x="220688" y="155151"/>
            <a:ext cx="2494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спускается мальчик, произноси звук коротко. Чтобы включить анимацию, нажми на кнопку пуск.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F26BCC2-D9B0-43EA-874A-6D5F6C3C198E}"/>
              </a:ext>
            </a:extLst>
          </p:cNvPr>
          <p:cNvSpPr/>
          <p:nvPr/>
        </p:nvSpPr>
        <p:spPr>
          <a:xfrm>
            <a:off x="7437582" y="5580239"/>
            <a:ext cx="2778359" cy="2679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E5DE54C-299B-40AA-9440-0C8E517A38F4}"/>
              </a:ext>
            </a:extLst>
          </p:cNvPr>
          <p:cNvSpPr/>
          <p:nvPr/>
        </p:nvSpPr>
        <p:spPr>
          <a:xfrm>
            <a:off x="7611862" y="4904614"/>
            <a:ext cx="2368479" cy="254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06E3356-B9C7-4D0B-BA4F-D8D2995B5DF5}"/>
              </a:ext>
            </a:extLst>
          </p:cNvPr>
          <p:cNvSpPr/>
          <p:nvPr/>
        </p:nvSpPr>
        <p:spPr>
          <a:xfrm>
            <a:off x="7729903" y="4422036"/>
            <a:ext cx="2132395" cy="1889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4CD7164-B3F3-4637-B851-CBF0CE72B426}"/>
              </a:ext>
            </a:extLst>
          </p:cNvPr>
          <p:cNvSpPr/>
          <p:nvPr/>
        </p:nvSpPr>
        <p:spPr>
          <a:xfrm>
            <a:off x="7826795" y="4043480"/>
            <a:ext cx="1903958" cy="1052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802FD9-8051-4C6C-9265-FD2BD2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33911" y="1950393"/>
            <a:ext cx="1489725" cy="234751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B59A773-42EB-48F4-8E65-B29A002CE0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77" y="1697903"/>
            <a:ext cx="3704046" cy="358505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C02A357-8946-4D63-AAAB-6DDC72D7B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6" y="2401326"/>
            <a:ext cx="2812709" cy="27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0052 0.05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5763 L -0.00078 0.124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453 L 0.00196 0.204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20439 L 0.00104 0.310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мея&#10;&#10;Автоматически созданное описание">
            <a:extLst>
              <a:ext uri="{FF2B5EF4-FFF2-40B4-BE49-F238E27FC236}">
                <a16:creationId xmlns:a16="http://schemas.microsoft.com/office/drawing/2014/main" id="{734DE1E3-A777-47F2-B81E-CDA05E13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96000"/>
                    </a14:imgEffect>
                    <a14:imgEffect>
                      <a14:brightnessContrast bright="2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093" y="-1422776"/>
            <a:ext cx="3992863" cy="12408951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1FC5D3A-0475-41E0-B907-A5DF99D3B1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9679"/>
                    </a14:imgEffect>
                    <a14:imgEffect>
                      <a14:saturation sat="326000"/>
                    </a14:imgEffect>
                    <a14:imgEffect>
                      <a14:brightnessContrast bright="2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25"/>
          <a:stretch/>
        </p:blipFill>
        <p:spPr>
          <a:xfrm>
            <a:off x="9961196" y="2145246"/>
            <a:ext cx="2230804" cy="45134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7C31-4EAD-4A37-86C6-CE2C7D4AC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58" y="326196"/>
            <a:ext cx="11398684" cy="1152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0541EE-CCAD-42BC-BFA1-07D35F735240}"/>
              </a:ext>
            </a:extLst>
          </p:cNvPr>
          <p:cNvSpPr txBox="1"/>
          <p:nvPr/>
        </p:nvSpPr>
        <p:spPr>
          <a:xfrm>
            <a:off x="535577" y="269252"/>
            <a:ext cx="11180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«Дыхательная гимнастика».</a:t>
            </a:r>
            <a:endParaRPr lang="ru-RU" sz="2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A6201C-B7EB-40C8-956D-4F0FBE3D12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13572" r="12742" b="13764"/>
          <a:stretch/>
        </p:blipFill>
        <p:spPr>
          <a:xfrm>
            <a:off x="396659" y="5860472"/>
            <a:ext cx="668602" cy="671331"/>
          </a:xfrm>
          <a:prstGeom prst="ellipse">
            <a:avLst/>
          </a:prstGeom>
        </p:spPr>
      </p:pic>
      <p:pic>
        <p:nvPicPr>
          <p:cNvPr id="20" name="Рисунок 19">
            <a:hlinkClick r:id="rId8" action="ppaction://hlinksldjump"/>
            <a:extLst>
              <a:ext uri="{FF2B5EF4-FFF2-40B4-BE49-F238E27FC236}">
                <a16:creationId xmlns:a16="http://schemas.microsoft.com/office/drawing/2014/main" id="{0D5660B8-596F-486F-8F6B-777EC1CAE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506258" y="99444"/>
            <a:ext cx="1521149" cy="132959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17D6F47-8F66-4D48-97E0-B4078BB9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573504" y="217560"/>
            <a:ext cx="2111431" cy="1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8586B6-3C8C-495B-B822-0900AC8E2D07}"/>
              </a:ext>
            </a:extLst>
          </p:cNvPr>
          <p:cNvSpPr txBox="1"/>
          <p:nvPr/>
        </p:nvSpPr>
        <p:spPr>
          <a:xfrm>
            <a:off x="224955" y="269252"/>
            <a:ext cx="3145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ежик бежит домой, произноси звук коротко, имитируя движение лап ежика. Чтобы включить анимацию, нажми на кнопку пуск.</a:t>
            </a:r>
          </a:p>
        </p:txBody>
      </p:sp>
      <p:pic>
        <p:nvPicPr>
          <p:cNvPr id="8" name="Рисунок 7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4008681-1E2E-40AB-A99B-A615849EE2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62000"/>
                    </a14:imgEffect>
                    <a14:imgEffect>
                      <a14:colorTemperature colorTemp="5565"/>
                    </a14:imgEffect>
                    <a14:imgEffect>
                      <a14:saturation sat="273000"/>
                    </a14:imgEffect>
                    <a14:imgEffect>
                      <a14:brightnessContrast bright="13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9" y="4107306"/>
            <a:ext cx="3392864" cy="27005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DA269CDE-FBC8-4258-AF96-76E9B78FF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9679"/>
                    </a14:imgEffect>
                    <a14:imgEffect>
                      <a14:saturation sat="326000"/>
                    </a14:imgEffect>
                    <a14:imgEffect>
                      <a14:brightnessContrast bright="2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58" y="985307"/>
            <a:ext cx="2492958" cy="320317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46F2F77-384C-4FE7-9DE9-DA6AA40ED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9679"/>
                    </a14:imgEffect>
                    <a14:imgEffect>
                      <a14:saturation sat="326000"/>
                    </a14:imgEffect>
                    <a14:imgEffect>
                      <a14:brightnessContrast bright="2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31" y="1747588"/>
            <a:ext cx="1865959" cy="2397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45833-B181-4647-A4EA-08861C9D2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5036">
            <a:off x="143434" y="1982261"/>
            <a:ext cx="1718377" cy="144232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4EC0FBF-D23F-4A5E-8B03-196832E38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9679"/>
                    </a14:imgEffect>
                    <a14:imgEffect>
                      <a14:saturation sat="326000"/>
                    </a14:imgEffect>
                    <a14:imgEffect>
                      <a14:brightnessContrast bright="2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2922382"/>
            <a:ext cx="2758190" cy="367588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илуэ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B38E86BF-FE2E-47F5-8635-0B32807F08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78801" y="3490123"/>
            <a:ext cx="674223" cy="137842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луэт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3FEA5EA-4435-4836-BE64-2725EAB5B1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3948" y="3625889"/>
            <a:ext cx="674223" cy="13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2617 -2.96296E-6 L 0.0457 -2.96296E-6 L 0.06927 0.00209 L 0.09076 0.00926 L 0.11354 0.01829 L 0.12956 0.03102 L 0.15586 0.05417 L 0.16667 0.07848 L 0.16914 0.10718 L 0.16042 0.1375 L 0.13112 0.16204 L 0.11172 0.18935 L 0.09597 0.21829 L 0.08985 0.23959 L 0.09167 0.25834 L 0.09323 0.28449 L 0.10391 0.30579 L 0.11875 0.31621 L 0.13998 0.33195 L 0.16107 0.34329 L 0.21146 0.35185 L 0.24323 0.35625 L 0.28451 0.35047 L 0.33503 0.33195 L 0.36133 0.30718 L 0.38711 0.27593 L 0.41367 0.23959 L 0.44987 0.21065 L 0.47604 0.1963 L 0.50612 0.18797 L 0.53268 0.18056 L 0.58464 0.17778 L 0.60938 0.17639 L 0.6375 0.18334 L 0.66328 0.1963 L 0.68789 0.20648 L 0.71003 0.21968 L 0.72761 0.24121 L 0.73373 0.26435 L 0.73568 0.28727 L 0.72839 0.30718 L 0.70469 0.33195 L 0.68789 0.34908 L 0.66511 0.3676 L 0.65612 0.38334 L 0.65248 0.4125 L 0.65248 0.44676 L 0.66419 0.4669 L 0.67995 0.49005 L 0.69688 0.4963 L 0.69844 0.49468 " pathEditMode="relative" rAng="0" ptsTypes="AAAAAAAAAAAAAAAAAAAAAAAAAAAAAAAAAAAAAAAAAAAAAAAAAA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2372</Words>
  <Application>Microsoft Office PowerPoint</Application>
  <PresentationFormat>Широкоэкранный</PresentationFormat>
  <Paragraphs>192</Paragraphs>
  <Slides>28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комплекса дыхательной гимнастики для автоматизации звуков позднего онтогенеза  «Играя с ветерком».   Составитель:  Учитель-логопед Рочева Ольга Вячеславовна  МДОУ «Детский сад № 91 компенсирующего вида» Республика Коми, г. Ухта, пгт. Шудаяг.  </vt:lpstr>
      <vt:lpstr>Правильное речевое дыхание обеспечивает нормальное звукообразование, создает условия для поддержания громкости речи, четкого соблюдения пауз, сохранения плавности речи и интонационной выразительности. При проведении игр, направленных на развитие у ребенка дыхания, необходимо иметь в виду, что дыхательные упражнения быстро утомляют ребенка, даже могут вызвать головокружение.  Поэтому такие игры необходимо ограничивать по времени и обязательно чередовать с другими упражнениями. Выполнение дыхательных упражнений в игровой форме вызывает у ребенка положительный эмоциональный настрой, снимает напряжение и способствует формированию практических умений.  Во время проведения описанных ниже игр необходим постоянный контроль за правильностью дыхания.  Параметры правильного ротового выдоха: - выдоху предшествует сильный вдох через нос или рот – «набираем полную грудь воздуха»; - выдох происходит плавно, а не толчками; - во время выдоха губы складываются трубочкой, не следует сжимать губы, надувать щеки; - во время выдоха воздух выходит через рот, нельзя допускать выхода воздуха через нос (если ребенок выдыхает через нос, можно зажать ему ноздри, чтобы он ощутил, как должен выходить воздух); - выдыхать следует, пока не закончится воздух.</vt:lpstr>
      <vt:lpstr>Презентация является зрительной опорой к комплексу упражнений. Игровые здоровьесберегающие упражнения направлены на развитие у ребенка речевого дыхания при автоматизации изолированных звуков.   Возраст детей 5-7 лет.   Яркость и интерактивность презентации увеличивает заинтересованность детей в усвоении материала, воспитывает любознательность, положительное отношение к занятию, является хорошей мотивацией для автоматизации звуков.   Большое количество визуального материала позволяет ребенку самостоятельно выполнять упражнения с небольшой помощью взрослого.  Речевой материал к презентации подбирается учителем-логопедом индивидуально для каждого ребенка, в зависимости от автоматизируемого звука.</vt:lpstr>
      <vt:lpstr>Инструкция по работе с презентацией:  На слайде «Меню» представлены упражнения. Нажав на картинку с символом упражнения вы перейдете к слайду с ним. Нажав на такую же картинку в правом верхнем углу слайда, вы вернетесь к на слайд «Меню» , где сможете выбрать другое упражнение этого же направления. Нажав на красный бантик змея              в «Меню», вы попадете на финальный слайд с похвалой и последним заданием. Почти на каждом слайде с упражнениями  есть кнопка «Пуск»,          нажав на которую,  вы включите видео или анимацию. Инструкцию по выполнению упражнения можно прочитать, нажав на  Внимание: Слайды переключаются только при нажатии на значок перехода  (чтобы исключить ошибки при нажатии на экран)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             </vt:lpstr>
      <vt:lpstr>Ссылки общие:</vt:lpstr>
      <vt:lpstr>Ссылки дыхательная гимнастика</vt:lpstr>
      <vt:lpstr>Ссылки дыхательная гимнастика</vt:lpstr>
      <vt:lpstr>Ссылки дыхательная гимнастика</vt:lpstr>
      <vt:lpstr>Ссылки дыхательная гимнастика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комплекса дыхательной гимнастики для автоматизации звуков позднего онтогенеза  «Волшебный ветерок».   Составитель:  Учитель-логопед Рочева Ольга Вячеславовна  МДОУ «Детский сад № 91 компенсирующего вида» Республика Коми, г. Ухта, пгт. Шудаяг.  </dc:title>
  <dc:creator>FH4293</dc:creator>
  <cp:lastModifiedBy>FH4293</cp:lastModifiedBy>
  <cp:revision>58</cp:revision>
  <dcterms:created xsi:type="dcterms:W3CDTF">2022-02-13T09:05:07Z</dcterms:created>
  <dcterms:modified xsi:type="dcterms:W3CDTF">2022-02-19T21:43:22Z</dcterms:modified>
</cp:coreProperties>
</file>